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6" r:id="rId4"/>
  </p:sldMasterIdLst>
  <p:notesMasterIdLst>
    <p:notesMasterId r:id="rId38"/>
  </p:notesMasterIdLst>
  <p:handoutMasterIdLst>
    <p:handoutMasterId r:id="rId39"/>
  </p:handoutMasterIdLst>
  <p:sldIdLst>
    <p:sldId id="256" r:id="rId5"/>
    <p:sldId id="517" r:id="rId6"/>
    <p:sldId id="519" r:id="rId7"/>
    <p:sldId id="518" r:id="rId8"/>
    <p:sldId id="521" r:id="rId9"/>
    <p:sldId id="522" r:id="rId10"/>
    <p:sldId id="523" r:id="rId11"/>
    <p:sldId id="546" r:id="rId12"/>
    <p:sldId id="547" r:id="rId13"/>
    <p:sldId id="548" r:id="rId14"/>
    <p:sldId id="549" r:id="rId15"/>
    <p:sldId id="550" r:id="rId16"/>
    <p:sldId id="551" r:id="rId17"/>
    <p:sldId id="552" r:id="rId18"/>
    <p:sldId id="553" r:id="rId19"/>
    <p:sldId id="554" r:id="rId20"/>
    <p:sldId id="555" r:id="rId21"/>
    <p:sldId id="556" r:id="rId22"/>
    <p:sldId id="557" r:id="rId23"/>
    <p:sldId id="558" r:id="rId24"/>
    <p:sldId id="559" r:id="rId25"/>
    <p:sldId id="560" r:id="rId26"/>
    <p:sldId id="561" r:id="rId27"/>
    <p:sldId id="562" r:id="rId28"/>
    <p:sldId id="564" r:id="rId29"/>
    <p:sldId id="571" r:id="rId30"/>
    <p:sldId id="565" r:id="rId31"/>
    <p:sldId id="568" r:id="rId32"/>
    <p:sldId id="567" r:id="rId33"/>
    <p:sldId id="572" r:id="rId34"/>
    <p:sldId id="566" r:id="rId35"/>
    <p:sldId id="569" r:id="rId36"/>
    <p:sldId id="570" r:id="rId37"/>
  </p:sldIdLst>
  <p:sldSz cx="9144000" cy="6858000" type="screen4x3"/>
  <p:notesSz cx="9928225" cy="6797675"/>
  <p:custDataLst>
    <p:tags r:id="rId4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7575"/>
    <a:srgbClr val="F53939"/>
    <a:srgbClr val="FF8181"/>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94646" autoAdjust="0"/>
  </p:normalViewPr>
  <p:slideViewPr>
    <p:cSldViewPr>
      <p:cViewPr varScale="1">
        <p:scale>
          <a:sx n="74" d="100"/>
          <a:sy n="74" d="100"/>
        </p:scale>
        <p:origin x="142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867245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7026384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464656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0654860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932980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028982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1869259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699971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9477481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554425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7390899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4748489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4478927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0423306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6021108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41709631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6617235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14652505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20280008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3974648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4267898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18882199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38555646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191212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0749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4912510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7.xml"/><Relationship Id="rId7" Type="http://schemas.openxmlformats.org/officeDocument/2006/relationships/image" Target="../media/image2.jpeg"/><Relationship Id="rId2"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23.xml"/><Relationship Id="rId5" Type="http://schemas.openxmlformats.org/officeDocument/2006/relationships/slide" Target="../slides/slide20.xml"/><Relationship Id="rId4" Type="http://schemas.openxmlformats.org/officeDocument/2006/relationships/slide" Target="../slides/slide1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7382054"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115616" y="659677"/>
            <a:ext cx="180019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10.1 –</a:t>
            </a:r>
            <a:r>
              <a:rPr lang="en-GB" sz="1100" b="1" baseline="0" dirty="0" smtClean="0">
                <a:latin typeface="Arial" panose="020B0604020202020204" pitchFamily="34" charset="0"/>
                <a:cs typeface="Arial" panose="020B0604020202020204" pitchFamily="34" charset="0"/>
              </a:rPr>
              <a:t> Opportunity Cost</a:t>
            </a:r>
            <a:endParaRPr lang="en-GB" sz="11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9" y="659677"/>
            <a:ext cx="839212"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100" b="1" dirty="0" smtClean="0">
                <a:latin typeface="Arial" panose="020B0604020202020204" pitchFamily="34" charset="0"/>
                <a:cs typeface="Arial" panose="020B0604020202020204" pitchFamily="34" charset="0"/>
              </a:rPr>
              <a:t>Questions</a:t>
            </a:r>
            <a:endParaRPr lang="en-GB" sz="11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987825" y="659677"/>
            <a:ext cx="144529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10.2 –</a:t>
            </a:r>
            <a:r>
              <a:rPr lang="en-GB" sz="1100" b="1" baseline="0"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Test Marketing</a:t>
            </a:r>
            <a:endParaRPr lang="en-GB" sz="1100"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userDrawn="1"/>
        </p:nvSpPr>
        <p:spPr>
          <a:xfrm>
            <a:off x="4499992" y="659677"/>
            <a:ext cx="86409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10.3 – Trials</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5436097" y="659677"/>
            <a:ext cx="140539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10.4 –</a:t>
            </a:r>
            <a:r>
              <a:rPr lang="en-GB" sz="1100" b="1" baseline="0" dirty="0" smtClean="0">
                <a:latin typeface="Arial" panose="020B0604020202020204" pitchFamily="34" charset="0"/>
                <a:cs typeface="Arial" panose="020B0604020202020204" pitchFamily="34" charset="0"/>
              </a:rPr>
              <a:t> Stakeholders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172400" y="3817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10.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g"/></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g"/></Relationships>
</file>

<file path=ppt/slides/_rels/slide23.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Resources/Chapter%2010%20-%20Exam%20Questions.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Resources/Chapter%2010%20-%20Exam%20Questions.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Resources/Chapter%2010%20-%20Exam%20Questions.doc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Resources/Chapter%2010%20-%20Exam%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Resources/Chapter%2010%20-%20Exam%20Questions.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Resources/Chapter%2010%20-%20Exam%20Questions.docx"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Resources/Chapter%2010%20-%20Taking%20Decisions.doc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Resources/Chapter%2010%20-%20Taking%20Decisions.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Developing New Business Ideas</a:t>
            </a:r>
          </a:p>
          <a:p>
            <a:pPr>
              <a:spcAft>
                <a:spcPts val="400"/>
              </a:spcAft>
            </a:pP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10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What Really Works</a:t>
            </a:r>
            <a:endParaRPr lang="en-GB"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9" y="284368"/>
            <a:ext cx="1656183" cy="159062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438412"/>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1930" dirty="0"/>
              <a:t>Jim's dilemma is a very familiar one. Every time we have a choice, we have to weigh up the pros and </a:t>
            </a:r>
            <a:r>
              <a:rPr lang="en-US" sz="1930" dirty="0" smtClean="0"/>
              <a:t>cons. We </a:t>
            </a:r>
            <a:r>
              <a:rPr lang="en-US" sz="1930" dirty="0"/>
              <a:t>evaluate the alternatives. We have to do this because we never have enough resources to do </a:t>
            </a:r>
            <a:r>
              <a:rPr lang="en-US" sz="1930" dirty="0" smtClean="0"/>
              <a:t>everything we </a:t>
            </a:r>
            <a:r>
              <a:rPr lang="en-US" sz="1930" dirty="0"/>
              <a:t>might want to do - resources are scarce, when compared to what we might want to do.</a:t>
            </a:r>
          </a:p>
          <a:p>
            <a:pPr marL="406400" indent="-406400">
              <a:buClr>
                <a:schemeClr val="accent6">
                  <a:lumMod val="50000"/>
                </a:schemeClr>
              </a:buClr>
              <a:buFont typeface="Wingdings 3" panose="05040102010807070707" pitchFamily="18" charset="2"/>
              <a:buChar char=""/>
            </a:pPr>
            <a:r>
              <a:rPr lang="en-US" sz="1930" dirty="0"/>
              <a:t>This means that every decision we make means going without some alternative.</a:t>
            </a:r>
          </a:p>
          <a:p>
            <a:pPr marL="693738" indent="-304800">
              <a:buClr>
                <a:schemeClr val="accent6">
                  <a:lumMod val="50000"/>
                </a:schemeClr>
              </a:buClr>
              <a:buFont typeface="Arial" panose="020B0604020202020204" pitchFamily="34" charset="0"/>
              <a:buChar char="•"/>
            </a:pPr>
            <a:r>
              <a:rPr lang="en-US" sz="1930" dirty="0" smtClean="0"/>
              <a:t>As </a:t>
            </a:r>
            <a:r>
              <a:rPr lang="en-US" sz="1930" dirty="0"/>
              <a:t>a consumer you could be deciding between going to the cinema or buying a book like the one you are reading now, one that could be useful in helping you to understand your course on New Business Ideas.</a:t>
            </a:r>
          </a:p>
          <a:p>
            <a:pPr marL="693738" indent="-304800">
              <a:buClr>
                <a:schemeClr val="accent6">
                  <a:lumMod val="50000"/>
                </a:schemeClr>
              </a:buClr>
              <a:buFont typeface="Arial" panose="020B0604020202020204" pitchFamily="34" charset="0"/>
              <a:buChar char="•"/>
            </a:pPr>
            <a:r>
              <a:rPr lang="en-US" sz="1930" dirty="0" smtClean="0"/>
              <a:t>For </a:t>
            </a:r>
            <a:r>
              <a:rPr lang="en-US" sz="1930" dirty="0"/>
              <a:t>Jim, the decision was between expanding one side of the business at the expense of the other. Many businesses have to decide whether to concentrate on existing products or launch new ones that may capture customers from a different market or market segment</a:t>
            </a:r>
            <a:r>
              <a:rPr lang="en-US" sz="1930" dirty="0" smtClean="0"/>
              <a:t>.</a:t>
            </a:r>
          </a:p>
          <a:p>
            <a:pPr marL="693738" indent="-304800">
              <a:buClr>
                <a:schemeClr val="accent6">
                  <a:lumMod val="50000"/>
                </a:schemeClr>
              </a:buClr>
              <a:buFont typeface="Arial" panose="020B0604020202020204" pitchFamily="34" charset="0"/>
              <a:buChar char="•"/>
            </a:pPr>
            <a:r>
              <a:rPr lang="en-US" sz="1930" dirty="0" smtClean="0"/>
              <a:t>For </a:t>
            </a:r>
            <a:r>
              <a:rPr lang="en-US" sz="1930" dirty="0"/>
              <a:t>a government, the decision might be about spending more on military hardware. The alternative might be to spend more on welfare benefits for disabled people.</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10</a:t>
            </a:r>
            <a:r>
              <a:rPr lang="en-GB" sz="3600" b="1" dirty="0" smtClean="0"/>
              <a:t>.1 – Choosing Between Alternatives</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57</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065557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12768" cy="5735416"/>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1930" dirty="0"/>
              <a:t>In each of these cases, the choice that is made will have an opportunity cost. That is what we </a:t>
            </a:r>
            <a:r>
              <a:rPr lang="en-US" sz="1930" dirty="0" smtClean="0"/>
              <a:t>are foregoing </a:t>
            </a:r>
            <a:r>
              <a:rPr lang="en-US" sz="1930" dirty="0"/>
              <a:t>as a result of our choice. Jim was worried about foregoing some of his income from sales </a:t>
            </a:r>
            <a:r>
              <a:rPr lang="en-US" sz="1930" dirty="0" smtClean="0"/>
              <a:t>of greengroceries</a:t>
            </a:r>
            <a:r>
              <a:rPr lang="en-US" sz="1930" dirty="0"/>
              <a:t>, when he expanded the coffee shop. You have taken a decision to study; the opportunity cost of studying is the income you might be earning if you can work. </a:t>
            </a:r>
            <a:endParaRPr lang="en-US" sz="1930" dirty="0" smtClean="0"/>
          </a:p>
          <a:p>
            <a:pPr marL="406400" indent="-406400">
              <a:buClr>
                <a:schemeClr val="accent6">
                  <a:lumMod val="50000"/>
                </a:schemeClr>
              </a:buClr>
              <a:buFont typeface="Wingdings 3" panose="05040102010807070707" pitchFamily="18" charset="2"/>
              <a:buChar char=""/>
            </a:pPr>
            <a:r>
              <a:rPr lang="en-US" sz="1930" dirty="0" smtClean="0"/>
              <a:t>Governments </a:t>
            </a:r>
            <a:r>
              <a:rPr lang="en-US" sz="1930" dirty="0"/>
              <a:t>are worrying all the time about spending priorities and the opportunity cost of their expenditures.</a:t>
            </a:r>
          </a:p>
          <a:p>
            <a:pPr>
              <a:buClr>
                <a:schemeClr val="accent6">
                  <a:lumMod val="50000"/>
                </a:schemeClr>
              </a:buClr>
            </a:pPr>
            <a:r>
              <a:rPr lang="en-US" sz="1930" b="1" dirty="0"/>
              <a:t>Trade-offs</a:t>
            </a:r>
          </a:p>
          <a:p>
            <a:pPr marL="406400" indent="-406400">
              <a:buClr>
                <a:schemeClr val="accent6">
                  <a:lumMod val="50000"/>
                </a:schemeClr>
              </a:buClr>
              <a:buFont typeface="Wingdings 3" panose="05040102010807070707" pitchFamily="18" charset="2"/>
              <a:buChar char=""/>
            </a:pPr>
            <a:r>
              <a:rPr lang="en-US" sz="1930" dirty="0"/>
              <a:t>Where there is a choice, there is an opportunity cost. Having one thing, or following one course of action, means not having something else. Choosing between the cinema ticket and the text book is like this. But often, the choice is rather different - it is between more of A and less of B, or more of B and less of A. This definitely applied to Jim's decision - he was never going to shut down either side of his business. This means there is a </a:t>
            </a:r>
            <a:r>
              <a:rPr lang="en-US" sz="1930" b="1" dirty="0"/>
              <a:t>trade-off</a:t>
            </a:r>
            <a:r>
              <a:rPr lang="en-US" sz="1930" dirty="0"/>
              <a:t> between one choice and the other, or others. </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10</a:t>
            </a:r>
            <a:r>
              <a:rPr lang="en-GB" sz="3600" b="1" dirty="0" smtClean="0"/>
              <a:t>.1 – Alternative Choices – Trade-Offs</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58</a:t>
            </a:r>
            <a:endParaRPr lang="en-GB" sz="1200" b="1" dirty="0">
              <a:latin typeface="Arial" panose="020B0604020202020204" pitchFamily="34" charset="0"/>
              <a:cs typeface="Arial" panose="020B0604020202020204" pitchFamily="34" charset="0"/>
            </a:endParaRPr>
          </a:p>
        </p:txBody>
      </p:sp>
      <p:pic>
        <p:nvPicPr>
          <p:cNvPr id="1026" name="Picture 2" descr="Image result for opportunity cos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64288" y="1196752"/>
            <a:ext cx="1656185" cy="12421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opportunity cos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64288" y="2564904"/>
            <a:ext cx="1626593" cy="132794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opportunity cos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164288" y="4022800"/>
            <a:ext cx="1620500" cy="135041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opportunity cost"/>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64287" y="5589240"/>
            <a:ext cx="1617383" cy="924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285857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138674"/>
            <a:ext cx="6696744" cy="5170646"/>
          </a:xfrm>
          <a:prstGeom prst="rect">
            <a:avLst/>
          </a:prstGeom>
          <a:solidFill>
            <a:schemeClr val="tx2">
              <a:lumMod val="20000"/>
              <a:lumOff val="80000"/>
            </a:schemeClr>
          </a:solidFill>
          <a:ln w="57150">
            <a:solidFill>
              <a:srgbClr val="002060"/>
            </a:solidFill>
          </a:ln>
        </p:spPr>
        <p:txBody>
          <a:bodyPr wrap="square">
            <a:spAutoFit/>
          </a:bodyPr>
          <a:lstStyle/>
          <a:p>
            <a:pPr marL="406400" indent="-406400">
              <a:buClr>
                <a:schemeClr val="accent6">
                  <a:lumMod val="50000"/>
                </a:schemeClr>
              </a:buClr>
              <a:buFont typeface="Wingdings 3" panose="05040102010807070707" pitchFamily="18" charset="2"/>
              <a:buChar char=""/>
            </a:pPr>
            <a:r>
              <a:rPr lang="en-US" sz="3000" dirty="0"/>
              <a:t>The </a:t>
            </a:r>
            <a:r>
              <a:rPr lang="en-US" sz="3000" b="1" dirty="0">
                <a:solidFill>
                  <a:srgbClr val="FF0000"/>
                </a:solidFill>
              </a:rPr>
              <a:t>opportunity cost </a:t>
            </a:r>
            <a:r>
              <a:rPr lang="en-US" sz="3000" dirty="0"/>
              <a:t>of a decision is the value which is expected to flow from the next best alternative decision. When making a choice between possible alternatives, the opportunity cost of any spending decision is made clear.</a:t>
            </a:r>
          </a:p>
          <a:p>
            <a:pPr marL="406400" indent="-406400">
              <a:buClr>
                <a:schemeClr val="accent6">
                  <a:lumMod val="50000"/>
                </a:schemeClr>
              </a:buClr>
              <a:buFont typeface="Wingdings 3" panose="05040102010807070707" pitchFamily="18" charset="2"/>
              <a:buChar char=""/>
            </a:pPr>
            <a:r>
              <a:rPr lang="en-US" sz="3000" b="1" dirty="0">
                <a:solidFill>
                  <a:srgbClr val="FF0000"/>
                </a:solidFill>
              </a:rPr>
              <a:t>Trade-offs</a:t>
            </a:r>
            <a:r>
              <a:rPr lang="en-US" sz="3000" dirty="0"/>
              <a:t> occur when two things cannot be fully achieved. Having more of one thing may mean having less of the other.</a:t>
            </a:r>
          </a:p>
        </p:txBody>
      </p:sp>
      <p:sp>
        <p:nvSpPr>
          <p:cNvPr id="6" name="Title 1"/>
          <p:cNvSpPr>
            <a:spLocks noGrp="1"/>
          </p:cNvSpPr>
          <p:nvPr>
            <p:ph type="title"/>
          </p:nvPr>
        </p:nvSpPr>
        <p:spPr>
          <a:xfrm>
            <a:off x="35496" y="72008"/>
            <a:ext cx="7704856" cy="548680"/>
          </a:xfrm>
        </p:spPr>
        <p:txBody>
          <a:bodyPr>
            <a:noAutofit/>
          </a:bodyPr>
          <a:lstStyle/>
          <a:p>
            <a:r>
              <a:rPr lang="en-GB" sz="3100" dirty="0" smtClean="0"/>
              <a:t>10</a:t>
            </a:r>
            <a:r>
              <a:rPr lang="en-GB" sz="3100" b="1" dirty="0" smtClean="0"/>
              <a:t>.1 – Alternative Choices – Opportunity Cost</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57</a:t>
            </a:r>
            <a:endParaRPr lang="en-GB" sz="1200" b="1" dirty="0">
              <a:latin typeface="Arial" panose="020B0604020202020204" pitchFamily="34" charset="0"/>
              <a:cs typeface="Arial" panose="020B0604020202020204" pitchFamily="34" charset="0"/>
            </a:endParaRPr>
          </a:p>
        </p:txBody>
      </p:sp>
      <p:pic>
        <p:nvPicPr>
          <p:cNvPr id="1026" name="Picture 2" descr="Image result for opportunity cos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64288" y="1196752"/>
            <a:ext cx="1656185" cy="12421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opportunity cos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64288" y="2564904"/>
            <a:ext cx="1626593" cy="132794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opportunity cos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164288" y="4022800"/>
            <a:ext cx="1620500" cy="135041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opportunity cost"/>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164287" y="5589240"/>
            <a:ext cx="1617383" cy="924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840589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12768" cy="5455340"/>
          </a:xfrm>
          <a:prstGeom prst="rect">
            <a:avLst/>
          </a:prstGeom>
        </p:spPr>
        <p:txBody>
          <a:bodyPr wrap="square">
            <a:spAutoFit/>
          </a:bodyPr>
          <a:lstStyle/>
          <a:p>
            <a:pPr>
              <a:buClr>
                <a:schemeClr val="accent6">
                  <a:lumMod val="50000"/>
                </a:schemeClr>
              </a:buClr>
            </a:pPr>
            <a:r>
              <a:rPr lang="en-US" sz="2050" b="1" dirty="0">
                <a:solidFill>
                  <a:srgbClr val="002060"/>
                </a:solidFill>
              </a:rPr>
              <a:t>Tata</a:t>
            </a:r>
          </a:p>
          <a:p>
            <a:pPr marL="406400" indent="-406400">
              <a:buClr>
                <a:schemeClr val="accent6">
                  <a:lumMod val="50000"/>
                </a:schemeClr>
              </a:buClr>
              <a:buFont typeface="Wingdings 3" panose="05040102010807070707" pitchFamily="18" charset="2"/>
              <a:buChar char=""/>
            </a:pPr>
            <a:r>
              <a:rPr lang="en-US" sz="2050" dirty="0">
                <a:solidFill>
                  <a:srgbClr val="002060"/>
                </a:solidFill>
              </a:rPr>
              <a:t>Tata is a huge Indian conglomerate, a business that makes many different products. It owns JLR (Jaguar Land Rover) as well as much of the UK steel industry. In 2010 it launched the Nano car, designed specifically for the Indian market. To sell well there, the price had to be low - it started at around £1750. Obviously it is basic compared to cars sold in western markets, but it is affordable in India, at least for some people.</a:t>
            </a:r>
          </a:p>
          <a:p>
            <a:pPr marL="406400" indent="-406400">
              <a:buClr>
                <a:schemeClr val="accent6">
                  <a:lumMod val="50000"/>
                </a:schemeClr>
              </a:buClr>
              <a:buFont typeface="Wingdings 3" panose="05040102010807070707" pitchFamily="18" charset="2"/>
              <a:buChar char=""/>
            </a:pPr>
            <a:r>
              <a:rPr lang="en-US" sz="2050" dirty="0">
                <a:solidFill>
                  <a:srgbClr val="002060"/>
                </a:solidFill>
              </a:rPr>
              <a:t>Many people, including the Tata management, thought the Nano would sweep the market. In the event, sales were disappointing. No one wanted to buy the world's cheapest car. In the post mortem some commentators said that Tata had made some bad decisions:</a:t>
            </a:r>
          </a:p>
          <a:p>
            <a:pPr marL="693738" indent="-304800">
              <a:buClr>
                <a:schemeClr val="accent6">
                  <a:lumMod val="50000"/>
                </a:schemeClr>
              </a:buClr>
              <a:buFont typeface="Arial" panose="020B0604020202020204" pitchFamily="34" charset="0"/>
              <a:buChar char="•"/>
            </a:pPr>
            <a:r>
              <a:rPr lang="en-US" sz="2050" dirty="0" smtClean="0">
                <a:solidFill>
                  <a:srgbClr val="002060"/>
                </a:solidFill>
              </a:rPr>
              <a:t>The </a:t>
            </a:r>
            <a:r>
              <a:rPr lang="en-US" sz="2050" dirty="0">
                <a:solidFill>
                  <a:srgbClr val="002060"/>
                </a:solidFill>
              </a:rPr>
              <a:t>advertising </a:t>
            </a:r>
            <a:r>
              <a:rPr lang="en-US" sz="2050" dirty="0" err="1">
                <a:solidFill>
                  <a:srgbClr val="002060"/>
                </a:solidFill>
              </a:rPr>
              <a:t>emphasised</a:t>
            </a:r>
            <a:r>
              <a:rPr lang="en-US" sz="2050" dirty="0">
                <a:solidFill>
                  <a:srgbClr val="002060"/>
                </a:solidFill>
              </a:rPr>
              <a:t> the low price. Some said Tata had put too much effort into cost savings and not enough into sex appeal</a:t>
            </a:r>
            <a:r>
              <a:rPr lang="en-US" sz="2050" dirty="0" smtClean="0">
                <a:solidFill>
                  <a:srgbClr val="002060"/>
                </a:solidFill>
              </a:rPr>
              <a:t>.</a:t>
            </a:r>
            <a:endParaRPr lang="en-US" sz="2050" dirty="0">
              <a:solidFill>
                <a:srgbClr val="002060"/>
              </a:solidFill>
            </a:endParaRPr>
          </a:p>
        </p:txBody>
      </p:sp>
      <p:sp>
        <p:nvSpPr>
          <p:cNvPr id="6" name="Title 1"/>
          <p:cNvSpPr>
            <a:spLocks noGrp="1"/>
          </p:cNvSpPr>
          <p:nvPr>
            <p:ph type="title"/>
          </p:nvPr>
        </p:nvSpPr>
        <p:spPr>
          <a:xfrm>
            <a:off x="35496" y="72008"/>
            <a:ext cx="7704856" cy="548680"/>
          </a:xfrm>
        </p:spPr>
        <p:txBody>
          <a:bodyPr>
            <a:noAutofit/>
          </a:bodyPr>
          <a:lstStyle/>
          <a:p>
            <a:r>
              <a:rPr lang="en-GB" sz="3200" dirty="0" smtClean="0"/>
              <a:t>10</a:t>
            </a:r>
            <a:r>
              <a:rPr lang="en-GB" sz="3200" b="1" dirty="0" smtClean="0"/>
              <a:t>.1 – Alternative Choices – Style vs. Price</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58</a:t>
            </a:r>
            <a:endParaRPr lang="en-GB" sz="1200" b="1" dirty="0">
              <a:latin typeface="Arial" panose="020B0604020202020204" pitchFamily="34" charset="0"/>
              <a:cs typeface="Arial" panose="020B0604020202020204" pitchFamily="34" charset="0"/>
            </a:endParaRPr>
          </a:p>
        </p:txBody>
      </p:sp>
      <p:pic>
        <p:nvPicPr>
          <p:cNvPr id="9" name="Picture 2" descr="Image result for tata"/>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7442" b="99767" l="7429" r="93429"/>
                    </a14:imgEffect>
                  </a14:imgLayer>
                </a14:imgProps>
              </a:ext>
              <a:ext uri="{28A0092B-C50C-407E-A947-70E740481C1C}">
                <a14:useLocalDpi xmlns:a14="http://schemas.microsoft.com/office/drawing/2010/main" val="0"/>
              </a:ext>
            </a:extLst>
          </a:blip>
          <a:srcRect l="15120" t="8358" r="12521" b="5494"/>
          <a:stretch/>
        </p:blipFill>
        <p:spPr bwMode="auto">
          <a:xfrm>
            <a:off x="7164288" y="1196752"/>
            <a:ext cx="1656183" cy="121123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tata"/>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10000" b="92619" l="6286" r="92429"/>
                    </a14:imgEffect>
                  </a14:imgLayer>
                </a14:imgProps>
              </a:ext>
              <a:ext uri="{28A0092B-C50C-407E-A947-70E740481C1C}">
                <a14:useLocalDpi xmlns:a14="http://schemas.microsoft.com/office/drawing/2010/main" val="0"/>
              </a:ext>
            </a:extLst>
          </a:blip>
          <a:srcRect l="6581" t="16340" r="10260" b="9861"/>
          <a:stretch/>
        </p:blipFill>
        <p:spPr bwMode="auto">
          <a:xfrm>
            <a:off x="7164288" y="2636912"/>
            <a:ext cx="1656184" cy="88186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Image result for tata"/>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backgroundRemoval t="4828" b="96552" l="3125" r="97610"/>
                    </a14:imgEffect>
                  </a14:imgLayer>
                </a14:imgProps>
              </a:ext>
              <a:ext uri="{28A0092B-C50C-407E-A947-70E740481C1C}">
                <a14:useLocalDpi xmlns:a14="http://schemas.microsoft.com/office/drawing/2010/main" val="0"/>
              </a:ext>
            </a:extLst>
          </a:blip>
          <a:srcRect l="2778" t="6427" r="4112" b="4940"/>
          <a:stretch/>
        </p:blipFill>
        <p:spPr bwMode="auto">
          <a:xfrm>
            <a:off x="7006388" y="4077072"/>
            <a:ext cx="1814084" cy="92058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Image result for land rover"/>
          <p:cNvPicPr>
            <a:picLocks noChangeAspect="1" noChangeArrowheads="1"/>
          </p:cNvPicPr>
          <p:nvPr/>
        </p:nvPicPr>
        <p:blipFill rotWithShape="1">
          <a:blip r:embed="rId9" cstate="print">
            <a:extLst>
              <a:ext uri="{BEBA8EAE-BF5A-486C-A8C5-ECC9F3942E4B}">
                <a14:imgProps xmlns:a14="http://schemas.microsoft.com/office/drawing/2010/main">
                  <a14:imgLayer r:embed="rId10">
                    <a14:imgEffect>
                      <a14:backgroundRemoval t="4712" b="89791" l="1438" r="100000"/>
                    </a14:imgEffect>
                  </a14:imgLayer>
                </a14:imgProps>
              </a:ext>
              <a:ext uri="{28A0092B-C50C-407E-A947-70E740481C1C}">
                <a14:useLocalDpi xmlns:a14="http://schemas.microsoft.com/office/drawing/2010/main" val="0"/>
              </a:ext>
            </a:extLst>
          </a:blip>
          <a:srcRect l="6038" t="15037" r="5803" b="17676"/>
          <a:stretch/>
        </p:blipFill>
        <p:spPr bwMode="auto">
          <a:xfrm>
            <a:off x="6993185" y="5589240"/>
            <a:ext cx="1827287" cy="851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0705930"/>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12768" cy="5455340"/>
          </a:xfrm>
          <a:prstGeom prst="rect">
            <a:avLst/>
          </a:prstGeom>
        </p:spPr>
        <p:txBody>
          <a:bodyPr wrap="square">
            <a:spAutoFit/>
          </a:bodyPr>
          <a:lstStyle/>
          <a:p>
            <a:pPr marL="693738" indent="-304800">
              <a:buClr>
                <a:schemeClr val="accent6">
                  <a:lumMod val="50000"/>
                </a:schemeClr>
              </a:buClr>
              <a:buFont typeface="Arial" panose="020B0604020202020204" pitchFamily="34" charset="0"/>
              <a:buChar char="•"/>
            </a:pPr>
            <a:r>
              <a:rPr lang="en-US" sz="2050" dirty="0" smtClean="0">
                <a:solidFill>
                  <a:srgbClr val="002060"/>
                </a:solidFill>
              </a:rPr>
              <a:t>Others </a:t>
            </a:r>
            <a:r>
              <a:rPr lang="en-US" sz="2050" dirty="0">
                <a:solidFill>
                  <a:srgbClr val="002060"/>
                </a:solidFill>
              </a:rPr>
              <a:t>said that the senior managers at Tata had taken their eyes off the ball. They were so excited about taking over JLR that they put all their energy into making that work, and overlooked the need to monitor the development of the Nano.</a:t>
            </a:r>
          </a:p>
          <a:p>
            <a:pPr marL="693738" indent="-304800">
              <a:buClr>
                <a:schemeClr val="accent6">
                  <a:lumMod val="50000"/>
                </a:schemeClr>
              </a:buClr>
              <a:buFont typeface="Arial" panose="020B0604020202020204" pitchFamily="34" charset="0"/>
              <a:buChar char="•"/>
            </a:pPr>
            <a:r>
              <a:rPr lang="en-US" sz="2050" dirty="0" smtClean="0">
                <a:solidFill>
                  <a:srgbClr val="002060"/>
                </a:solidFill>
              </a:rPr>
              <a:t>Better </a:t>
            </a:r>
            <a:r>
              <a:rPr lang="en-US" sz="2050" dirty="0">
                <a:solidFill>
                  <a:srgbClr val="002060"/>
                </a:solidFill>
              </a:rPr>
              <a:t>market research could have alerted the Tata management to the difficulties it would face in the market. More emphasis might have been put on the efficiency of the air conditioning (an important factor in India), or other product features.</a:t>
            </a:r>
          </a:p>
          <a:p>
            <a:pPr>
              <a:buClr>
                <a:schemeClr val="accent6">
                  <a:lumMod val="50000"/>
                </a:schemeClr>
              </a:buClr>
            </a:pPr>
            <a:r>
              <a:rPr lang="en-US" sz="2050" b="1" dirty="0">
                <a:solidFill>
                  <a:srgbClr val="FF0000"/>
                </a:solidFill>
              </a:rPr>
              <a:t>Questions</a:t>
            </a:r>
          </a:p>
          <a:p>
            <a:pPr marL="457200" indent="-457200">
              <a:buClr>
                <a:schemeClr val="accent6">
                  <a:lumMod val="50000"/>
                </a:schemeClr>
              </a:buClr>
              <a:buFont typeface="+mj-lt"/>
              <a:buAutoNum type="arabicPeriod"/>
            </a:pPr>
            <a:r>
              <a:rPr lang="en-US" sz="2050" dirty="0" smtClean="0">
                <a:solidFill>
                  <a:srgbClr val="FF0000"/>
                </a:solidFill>
              </a:rPr>
              <a:t>What </a:t>
            </a:r>
            <a:r>
              <a:rPr lang="en-US" sz="2050" dirty="0">
                <a:solidFill>
                  <a:srgbClr val="FF0000"/>
                </a:solidFill>
              </a:rPr>
              <a:t>was the opportunity cost of focusing solely on keeping the price of the Nano down to the absolute minimum?</a:t>
            </a:r>
          </a:p>
          <a:p>
            <a:pPr marL="457200" indent="-457200">
              <a:buClr>
                <a:schemeClr val="accent6">
                  <a:lumMod val="50000"/>
                </a:schemeClr>
              </a:buClr>
              <a:buFont typeface="+mj-lt"/>
              <a:buAutoNum type="arabicPeriod"/>
            </a:pPr>
            <a:r>
              <a:rPr lang="en-US" sz="2050" dirty="0" smtClean="0">
                <a:solidFill>
                  <a:srgbClr val="FF0000"/>
                </a:solidFill>
              </a:rPr>
              <a:t>What </a:t>
            </a:r>
            <a:r>
              <a:rPr lang="en-US" sz="2050" dirty="0">
                <a:solidFill>
                  <a:srgbClr val="FF0000"/>
                </a:solidFill>
              </a:rPr>
              <a:t>evidence is there that Tata faced a trade-off between getting the Nano right and ensuring that the takeover of JLR was a success?</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10</a:t>
            </a:r>
            <a:r>
              <a:rPr lang="en-GB" sz="3200" b="1" dirty="0" smtClean="0"/>
              <a:t>.1 – Alternative Choices – Style vs. Price</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58</a:t>
            </a:r>
            <a:endParaRPr lang="en-GB" sz="1200" b="1" dirty="0">
              <a:latin typeface="Arial" panose="020B0604020202020204" pitchFamily="34" charset="0"/>
              <a:cs typeface="Arial" panose="020B0604020202020204" pitchFamily="34" charset="0"/>
            </a:endParaRPr>
          </a:p>
        </p:txBody>
      </p:sp>
      <p:pic>
        <p:nvPicPr>
          <p:cNvPr id="2050" name="Picture 2" descr="Image result for tat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64288" y="1196752"/>
            <a:ext cx="1656183" cy="121123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tat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7164288" y="2636912"/>
            <a:ext cx="1656184" cy="88186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tata"/>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006388" y="4077072"/>
            <a:ext cx="1814084" cy="92058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land rove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993185" y="5589240"/>
            <a:ext cx="1827287" cy="851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1899433"/>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264696" cy="5586145"/>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100" dirty="0"/>
              <a:t>Could Tata have known in advance that the decision to take over Jaguar Land Rover would make it difficult to give full attention to promoting the Nano? Perhaps in the long run both ventures will prove to be a </a:t>
            </a:r>
            <a:r>
              <a:rPr lang="en-US" sz="2100" dirty="0" smtClean="0"/>
              <a:t>success.</a:t>
            </a:r>
          </a:p>
          <a:p>
            <a:pPr marL="406400" indent="-406400">
              <a:buClr>
                <a:schemeClr val="accent6">
                  <a:lumMod val="50000"/>
                </a:schemeClr>
              </a:buClr>
              <a:buFont typeface="Wingdings 3" panose="05040102010807070707" pitchFamily="18" charset="2"/>
              <a:buChar char=""/>
            </a:pPr>
            <a:r>
              <a:rPr lang="en-US" sz="2100" dirty="0" smtClean="0"/>
              <a:t>At </a:t>
            </a:r>
            <a:r>
              <a:rPr lang="en-US" sz="2100" dirty="0"/>
              <a:t>the time of writing, sales of the Nano are picking up, especially to women and people living </a:t>
            </a:r>
            <a:r>
              <a:rPr lang="en-US" sz="2100" dirty="0" smtClean="0"/>
              <a:t>in the </a:t>
            </a:r>
            <a:r>
              <a:rPr lang="en-US" sz="2100" dirty="0"/>
              <a:t>smaller Indian cities. Demand for JLR vehicles is so high that they are expanding capacity and taking on more employees at their UK factories.</a:t>
            </a:r>
          </a:p>
          <a:p>
            <a:pPr marL="406400" indent="-406400">
              <a:buClr>
                <a:schemeClr val="accent6">
                  <a:lumMod val="50000"/>
                </a:schemeClr>
              </a:buClr>
              <a:buFont typeface="Wingdings 3" panose="05040102010807070707" pitchFamily="18" charset="2"/>
              <a:buChar char=""/>
            </a:pPr>
            <a:r>
              <a:rPr lang="en-US" sz="2100" dirty="0"/>
              <a:t>Very often, businesses have to decide between developing one product rather than another. In business and in everyday life, every decision involves weighing up two (or possibly more) alternatives. Almost always, a decision to do one thing means foregoing something else</a:t>
            </a:r>
            <a:r>
              <a:rPr lang="en-US" sz="2100" dirty="0" smtClean="0"/>
              <a:t>.</a:t>
            </a:r>
            <a:endParaRPr lang="en-US" sz="2100" dirty="0"/>
          </a:p>
        </p:txBody>
      </p:sp>
      <p:sp>
        <p:nvSpPr>
          <p:cNvPr id="6" name="Title 1"/>
          <p:cNvSpPr>
            <a:spLocks noGrp="1"/>
          </p:cNvSpPr>
          <p:nvPr>
            <p:ph type="title"/>
          </p:nvPr>
        </p:nvSpPr>
        <p:spPr>
          <a:xfrm>
            <a:off x="35496" y="72008"/>
            <a:ext cx="7704856" cy="548680"/>
          </a:xfrm>
        </p:spPr>
        <p:txBody>
          <a:bodyPr>
            <a:noAutofit/>
          </a:bodyPr>
          <a:lstStyle/>
          <a:p>
            <a:r>
              <a:rPr lang="en-GB" sz="3200" dirty="0" smtClean="0"/>
              <a:t>10</a:t>
            </a:r>
            <a:r>
              <a:rPr lang="en-GB" sz="3200" b="1" dirty="0" smtClean="0"/>
              <a:t>.1 – Alternative Choices – Style vs. Price</a:t>
            </a:r>
          </a:p>
        </p:txBody>
      </p:sp>
      <p:sp>
        <p:nvSpPr>
          <p:cNvPr id="7" name="Round Same Side Corner Rectangle 6">
            <a:hlinkClick r:id="" action="ppaction://noaction"/>
          </p:cNvPr>
          <p:cNvSpPr/>
          <p:nvPr/>
        </p:nvSpPr>
        <p:spPr>
          <a:xfrm>
            <a:off x="6948264" y="659750"/>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58</a:t>
            </a:r>
            <a:endParaRPr lang="en-GB" sz="1200" b="1" dirty="0">
              <a:latin typeface="Arial" panose="020B0604020202020204" pitchFamily="34" charset="0"/>
              <a:cs typeface="Arial" panose="020B0604020202020204" pitchFamily="34" charset="0"/>
            </a:endParaRPr>
          </a:p>
        </p:txBody>
      </p:sp>
      <p:pic>
        <p:nvPicPr>
          <p:cNvPr id="2050" name="Picture 2" descr="Image result for tat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516216" y="1224286"/>
            <a:ext cx="2304255" cy="155664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tat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516216" y="2922139"/>
            <a:ext cx="2304256" cy="122694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tata"/>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516216" y="4293096"/>
            <a:ext cx="2287324" cy="116073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land rove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516503" y="5596278"/>
            <a:ext cx="2303970" cy="10730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948592"/>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264696" cy="5716950"/>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150" dirty="0"/>
              <a:t>Taking decisions in business is difficult. Often they have to be taken using incomplete information. Estimates may be somewhat different from the reality as it turns out. One way to reduce the risks of launching a new product is to try it out by test marketing in a limited area. In this way, it may be possible to find out whether the product will be profitable. </a:t>
            </a:r>
            <a:endParaRPr lang="en-US" sz="2150" dirty="0" smtClean="0"/>
          </a:p>
          <a:p>
            <a:pPr marL="406400" indent="-406400">
              <a:buClr>
                <a:schemeClr val="accent6">
                  <a:lumMod val="50000"/>
                </a:schemeClr>
              </a:buClr>
              <a:buFont typeface="Wingdings 3" panose="05040102010807070707" pitchFamily="18" charset="2"/>
              <a:buChar char=""/>
            </a:pPr>
            <a:r>
              <a:rPr lang="en-US" sz="2150" dirty="0" smtClean="0"/>
              <a:t>It </a:t>
            </a:r>
            <a:r>
              <a:rPr lang="en-US" sz="2150" dirty="0"/>
              <a:t>creates an opportunity to see how the product sells without risking the huge investment required to set up full-scale production of the new product.</a:t>
            </a:r>
          </a:p>
          <a:p>
            <a:pPr marL="406400" indent="-406400">
              <a:buClr>
                <a:schemeClr val="accent6">
                  <a:lumMod val="50000"/>
                </a:schemeClr>
              </a:buClr>
              <a:buFont typeface="Wingdings 3" panose="05040102010807070707" pitchFamily="18" charset="2"/>
              <a:buChar char=""/>
            </a:pPr>
            <a:r>
              <a:rPr lang="en-US" sz="2150" dirty="0"/>
              <a:t>Should Tata have test marketed the Nano, trying it out, say in just one Indian province? Would this have revealed design shortcomings, which could have been rectified before the main product launch? </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10</a:t>
            </a:r>
            <a:r>
              <a:rPr lang="en-GB" sz="3600" b="1" dirty="0" smtClean="0"/>
              <a:t>.2 – Test Marketing – Reducing Risks</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59</a:t>
            </a:r>
            <a:endParaRPr lang="en-GB" sz="1200" b="1" dirty="0">
              <a:latin typeface="Arial" panose="020B0604020202020204" pitchFamily="34" charset="0"/>
              <a:cs typeface="Arial" panose="020B0604020202020204" pitchFamily="34" charset="0"/>
            </a:endParaRPr>
          </a:p>
        </p:txBody>
      </p:sp>
      <p:pic>
        <p:nvPicPr>
          <p:cNvPr id="2050" name="Picture 2" descr="Image result for tat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516216" y="1224286"/>
            <a:ext cx="2304255" cy="155664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tat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516216" y="2922139"/>
            <a:ext cx="2304256" cy="122694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tata"/>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516216" y="4293096"/>
            <a:ext cx="2287324" cy="116073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land rove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516503" y="5596278"/>
            <a:ext cx="2303970" cy="10730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1556902"/>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264696" cy="2862322"/>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000" dirty="0"/>
              <a:t>This approach would probably have been far too expensive for a complex product like a car. But it is much more feasible with everyday consumer products, and it can work well for food </a:t>
            </a:r>
            <a:r>
              <a:rPr lang="en-US" sz="2000" dirty="0" smtClean="0"/>
              <a:t>products.</a:t>
            </a:r>
          </a:p>
          <a:p>
            <a:pPr marL="406400" indent="-406400">
              <a:buClr>
                <a:schemeClr val="accent6">
                  <a:lumMod val="50000"/>
                </a:schemeClr>
              </a:buClr>
              <a:buFont typeface="Wingdings 3" panose="05040102010807070707" pitchFamily="18" charset="2"/>
              <a:buChar char=""/>
            </a:pPr>
            <a:r>
              <a:rPr lang="en-US" sz="2000" dirty="0"/>
              <a:t>New products will be tried out on focus groups, with people who volunteer to taste the product and comment on it. If they approve of the </a:t>
            </a:r>
            <a:r>
              <a:rPr lang="en-US" sz="2000" dirty="0" err="1"/>
              <a:t>flavour</a:t>
            </a:r>
            <a:r>
              <a:rPr lang="en-US" sz="2000" dirty="0"/>
              <a:t>, texture and so on, the product will then be launched on a small scale in a particular area.</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10</a:t>
            </a:r>
            <a:r>
              <a:rPr lang="en-GB" sz="3600" b="1" dirty="0" smtClean="0"/>
              <a:t>.2 – Test Marketing – Reducing Risks</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59</a:t>
            </a:r>
            <a:endParaRPr lang="en-GB" sz="1200" b="1" dirty="0">
              <a:latin typeface="Arial" panose="020B0604020202020204" pitchFamily="34" charset="0"/>
              <a:cs typeface="Arial" panose="020B0604020202020204" pitchFamily="34" charset="0"/>
            </a:endParaRPr>
          </a:p>
        </p:txBody>
      </p:sp>
      <p:pic>
        <p:nvPicPr>
          <p:cNvPr id="2050" name="Picture 2" descr="Image result for tat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516216" y="1224286"/>
            <a:ext cx="2304255" cy="155664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tat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516216" y="2922139"/>
            <a:ext cx="2304256" cy="122694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tata"/>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516216" y="4293096"/>
            <a:ext cx="2287324" cy="116073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land rove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6516503" y="5596278"/>
            <a:ext cx="2303970" cy="1073082"/>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42"/>
          <p:cNvSpPr txBox="1">
            <a:spLocks noChangeArrowheads="1"/>
          </p:cNvSpPr>
          <p:nvPr/>
        </p:nvSpPr>
        <p:spPr bwMode="auto">
          <a:xfrm>
            <a:off x="251520" y="4005064"/>
            <a:ext cx="5976664" cy="2646878"/>
          </a:xfrm>
          <a:prstGeom prst="rect">
            <a:avLst/>
          </a:prstGeom>
          <a:solidFill>
            <a:schemeClr val="accent1">
              <a:lumMod val="40000"/>
              <a:lumOff val="60000"/>
            </a:schemeClr>
          </a:solidFill>
          <a:ln w="57150">
            <a:solidFill>
              <a:srgbClr val="002060"/>
            </a:solidFill>
          </a:ln>
          <a:extLst/>
        </p:spPr>
        <p:txBody>
          <a:bodyPr rot="0" vert="horz" wrap="square" lIns="91440" tIns="91440" rIns="91440" bIns="91440" anchor="t" anchorCtr="0" upright="1">
            <a:spAutoFit/>
          </a:bodyPr>
          <a:lstStyle/>
          <a:p>
            <a:pPr marL="0" marR="0">
              <a:spcBef>
                <a:spcPts val="0"/>
              </a:spcBef>
              <a:spcAft>
                <a:spcPts val="0"/>
              </a:spcAft>
            </a:pPr>
            <a:r>
              <a:rPr lang="en-US" sz="2000" b="1" i="0" u="none" strike="noStrike" spc="0" dirty="0">
                <a:solidFill>
                  <a:srgbClr val="FF0000"/>
                </a:solidFill>
                <a:effectLst/>
                <a:latin typeface="Arial" panose="020B0604020202020204" pitchFamily="34" charset="0"/>
                <a:ea typeface="Segoe UI" panose="020B0502040204020203" pitchFamily="34" charset="0"/>
                <a:cs typeface="Arial" panose="020B0604020202020204" pitchFamily="34" charset="0"/>
              </a:rPr>
              <a:t>Test marketing </a:t>
            </a:r>
            <a:r>
              <a:rPr lang="en-US" sz="2000" b="0" i="0" u="none" strike="noStrike" dirty="0">
                <a:solidFill>
                  <a:srgbClr val="000000"/>
                </a:solidFill>
                <a:effectLst/>
                <a:latin typeface="Arial" panose="020B0604020202020204" pitchFamily="34" charset="0"/>
                <a:ea typeface="Segoe UI" panose="020B0502040204020203" pitchFamily="34" charset="0"/>
                <a:cs typeface="Arial" panose="020B0604020202020204" pitchFamily="34" charset="0"/>
              </a:rPr>
              <a:t>means that the new product will be marketed and sold within a small area to see how potential customers react to it. This market needs to have similar features to the ultimate target market. It is quite an expensive way to discover whether the product will sell, but it may be a lot cheaper than a full-scale launch of a product for which there is little demand.</a:t>
            </a:r>
            <a:endParaRPr lang="en-GB" sz="20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p:txBody>
      </p:sp>
    </p:spTree>
    <p:extLst>
      <p:ext uri="{BB962C8B-B14F-4D97-AF65-F5344CB8AC3E}">
        <p14:creationId xmlns:p14="http://schemas.microsoft.com/office/powerpoint/2010/main" val="3734717401"/>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86145"/>
          </a:xfrm>
          <a:prstGeom prst="rect">
            <a:avLst/>
          </a:prstGeom>
        </p:spPr>
        <p:txBody>
          <a:bodyPr wrap="square">
            <a:spAutoFit/>
          </a:bodyPr>
          <a:lstStyle/>
          <a:p>
            <a:pPr>
              <a:buClr>
                <a:schemeClr val="accent6">
                  <a:lumMod val="50000"/>
                </a:schemeClr>
              </a:buClr>
            </a:pPr>
            <a:r>
              <a:rPr lang="en-US" sz="2100" b="1" dirty="0" smtClean="0">
                <a:solidFill>
                  <a:srgbClr val="002060"/>
                </a:solidFill>
              </a:rPr>
              <a:t>Island Analyses</a:t>
            </a:r>
          </a:p>
          <a:p>
            <a:pPr marL="406400" indent="-406400">
              <a:buClr>
                <a:schemeClr val="accent6">
                  <a:lumMod val="50000"/>
                </a:schemeClr>
              </a:buClr>
              <a:buFont typeface="Wingdings 3" panose="05040102010807070707" pitchFamily="18" charset="2"/>
              <a:buChar char=""/>
            </a:pPr>
            <a:r>
              <a:rPr lang="en-US" sz="2100" dirty="0" smtClean="0">
                <a:solidFill>
                  <a:srgbClr val="002060"/>
                </a:solidFill>
              </a:rPr>
              <a:t>is </a:t>
            </a:r>
            <a:r>
              <a:rPr lang="en-US" sz="2100" dirty="0">
                <a:solidFill>
                  <a:srgbClr val="002060"/>
                </a:solidFill>
              </a:rPr>
              <a:t>a company that </a:t>
            </a:r>
            <a:r>
              <a:rPr lang="en-US" sz="2100" dirty="0" err="1">
                <a:solidFill>
                  <a:srgbClr val="002060"/>
                </a:solidFill>
              </a:rPr>
              <a:t>organises</a:t>
            </a:r>
            <a:r>
              <a:rPr lang="en-US" sz="2100" dirty="0">
                <a:solidFill>
                  <a:srgbClr val="002060"/>
                </a:solidFill>
              </a:rPr>
              <a:t> test marketing on the islands of Jersey, Guernsey or the Isle of Man. The idea is that these islands are isolated from the rest of the UK and advertising within the islands will be easier, cheaper and more efficient than on the mainland. Also, in Guernsey in particular, the age, social and occupational structures of the population closely resemble those of the UK market as a whole. So test marketing done there is likely to provide conclusions that would apply to the wider market.</a:t>
            </a:r>
          </a:p>
          <a:p>
            <a:pPr marL="406400" indent="-406400">
              <a:buClr>
                <a:schemeClr val="accent6">
                  <a:lumMod val="50000"/>
                </a:schemeClr>
              </a:buClr>
              <a:buFont typeface="Wingdings 3" panose="05040102010807070707" pitchFamily="18" charset="2"/>
              <a:buChar char=""/>
            </a:pPr>
            <a:r>
              <a:rPr lang="en-US" sz="2100" dirty="0">
                <a:solidFill>
                  <a:srgbClr val="002060"/>
                </a:solidFill>
              </a:rPr>
              <a:t>Island Analyses reckons these factors mean that it can offer reasonably priced services that will give valuable information about the likely impact of the new product in the wider market</a:t>
            </a:r>
            <a:r>
              <a:rPr lang="en-US" sz="2100" dirty="0" smtClean="0">
                <a:solidFill>
                  <a:srgbClr val="002060"/>
                </a:solidFill>
              </a:rPr>
              <a:t>.</a:t>
            </a:r>
          </a:p>
          <a:p>
            <a:pPr>
              <a:buClr>
                <a:schemeClr val="accent6">
                  <a:lumMod val="50000"/>
                </a:schemeClr>
              </a:buClr>
            </a:pPr>
            <a:r>
              <a:rPr lang="en-US" sz="2100" b="1" dirty="0">
                <a:solidFill>
                  <a:srgbClr val="FF0000"/>
                </a:solidFill>
              </a:rPr>
              <a:t>Show your understanding</a:t>
            </a:r>
          </a:p>
          <a:p>
            <a:pPr marL="457200" indent="-457200">
              <a:buClr>
                <a:schemeClr val="accent6">
                  <a:lumMod val="50000"/>
                </a:schemeClr>
              </a:buClr>
              <a:buFont typeface="+mj-lt"/>
              <a:buAutoNum type="arabicPeriod"/>
            </a:pPr>
            <a:r>
              <a:rPr lang="en-US" sz="2100" dirty="0" smtClean="0">
                <a:solidFill>
                  <a:srgbClr val="FF0000"/>
                </a:solidFill>
              </a:rPr>
              <a:t>Why </a:t>
            </a:r>
            <a:r>
              <a:rPr lang="en-US" sz="2100" dirty="0">
                <a:solidFill>
                  <a:srgbClr val="FF0000"/>
                </a:solidFill>
              </a:rPr>
              <a:t>would food products be particularly suitable for test marketing?</a:t>
            </a:r>
          </a:p>
          <a:p>
            <a:pPr marL="457200" indent="-457200">
              <a:buClr>
                <a:schemeClr val="accent6">
                  <a:lumMod val="50000"/>
                </a:schemeClr>
              </a:buClr>
              <a:buFont typeface="+mj-lt"/>
              <a:buAutoNum type="arabicPeriod"/>
            </a:pPr>
            <a:r>
              <a:rPr lang="en-US" sz="2100" dirty="0" smtClean="0">
                <a:solidFill>
                  <a:srgbClr val="FF0000"/>
                </a:solidFill>
              </a:rPr>
              <a:t>What </a:t>
            </a:r>
            <a:r>
              <a:rPr lang="en-US" sz="2100" dirty="0">
                <a:solidFill>
                  <a:srgbClr val="FF0000"/>
                </a:solidFill>
              </a:rPr>
              <a:t>other kinds of products might be suitable for test marketing?</a:t>
            </a:r>
          </a:p>
          <a:p>
            <a:pPr marL="457200" indent="-457200">
              <a:buClr>
                <a:schemeClr val="accent6">
                  <a:lumMod val="50000"/>
                </a:schemeClr>
              </a:buClr>
              <a:buFont typeface="+mj-lt"/>
              <a:buAutoNum type="arabicPeriod"/>
            </a:pPr>
            <a:r>
              <a:rPr lang="en-US" sz="2100" dirty="0" smtClean="0">
                <a:solidFill>
                  <a:srgbClr val="FF0000"/>
                </a:solidFill>
              </a:rPr>
              <a:t>What </a:t>
            </a:r>
            <a:r>
              <a:rPr lang="en-US" sz="2100" dirty="0">
                <a:solidFill>
                  <a:srgbClr val="FF0000"/>
                </a:solidFill>
              </a:rPr>
              <a:t>disadvantages does test marketing have</a:t>
            </a:r>
            <a:r>
              <a:rPr lang="en-US" sz="2100" dirty="0" smtClean="0">
                <a:solidFill>
                  <a:srgbClr val="FF0000"/>
                </a:solidFill>
              </a:rPr>
              <a:t>?</a:t>
            </a:r>
            <a:endParaRPr lang="en-US" sz="2100" dirty="0"/>
          </a:p>
        </p:txBody>
      </p:sp>
      <p:sp>
        <p:nvSpPr>
          <p:cNvPr id="6" name="Title 1"/>
          <p:cNvSpPr>
            <a:spLocks noGrp="1"/>
          </p:cNvSpPr>
          <p:nvPr>
            <p:ph type="title"/>
          </p:nvPr>
        </p:nvSpPr>
        <p:spPr>
          <a:xfrm>
            <a:off x="35496" y="72008"/>
            <a:ext cx="7704856" cy="548680"/>
          </a:xfrm>
        </p:spPr>
        <p:txBody>
          <a:bodyPr>
            <a:noAutofit/>
          </a:bodyPr>
          <a:lstStyle/>
          <a:p>
            <a:r>
              <a:rPr lang="en-GB" sz="3600" dirty="0" smtClean="0"/>
              <a:t>10</a:t>
            </a:r>
            <a:r>
              <a:rPr lang="en-GB" sz="3600" b="1" dirty="0" smtClean="0"/>
              <a:t>.2 – Test Marketing – Island Analyses</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60</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7362767"/>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480720" cy="5743111"/>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160" dirty="0"/>
              <a:t>Test marketing can be used before production begins, sometimes even before the product development stage is complete. The idea is that both the product and the marketing strategy can be evaluated by small groups of customers, in the context of a normal retailing situation and without the customers realising that this is happening. </a:t>
            </a:r>
            <a:endParaRPr lang="en-US" sz="2160" dirty="0" smtClean="0"/>
          </a:p>
          <a:p>
            <a:pPr marL="406400" indent="-406400">
              <a:buClr>
                <a:schemeClr val="accent6">
                  <a:lumMod val="50000"/>
                </a:schemeClr>
              </a:buClr>
              <a:buFont typeface="Wingdings 3" panose="05040102010807070707" pitchFamily="18" charset="2"/>
              <a:buChar char=""/>
            </a:pPr>
            <a:r>
              <a:rPr lang="en-US" sz="2160" dirty="0" smtClean="0"/>
              <a:t>You </a:t>
            </a:r>
            <a:r>
              <a:rPr lang="en-US" sz="2160" dirty="0"/>
              <a:t>may have been in a department store or supermarket where someone is standing by a table with delicate nibbles or drinks, inviting you to help yourself and comment on the product you have been offered. </a:t>
            </a:r>
            <a:endParaRPr lang="en-US" sz="2160" dirty="0" smtClean="0"/>
          </a:p>
          <a:p>
            <a:pPr marL="406400" indent="-406400">
              <a:buClr>
                <a:schemeClr val="accent6">
                  <a:lumMod val="50000"/>
                </a:schemeClr>
              </a:buClr>
              <a:buFont typeface="Wingdings 3" panose="05040102010807070707" pitchFamily="18" charset="2"/>
              <a:buChar char=""/>
            </a:pPr>
            <a:r>
              <a:rPr lang="en-US" sz="2160" dirty="0" smtClean="0"/>
              <a:t>At </a:t>
            </a:r>
            <a:r>
              <a:rPr lang="en-US" sz="2160" dirty="0"/>
              <a:t>the end of the day conclusions will be drawn on the customer reaction to the product. The conclusions may be used to adapt the product to make it more attractive.</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10</a:t>
            </a:r>
            <a:r>
              <a:rPr lang="en-GB" sz="3600" b="1" dirty="0" smtClean="0"/>
              <a:t>.2 – Test Marketing – Island Analyses</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60</a:t>
            </a:r>
            <a:endParaRPr lang="en-GB" sz="1200" b="1" dirty="0">
              <a:latin typeface="Arial" panose="020B0604020202020204" pitchFamily="34" charset="0"/>
              <a:cs typeface="Arial" panose="020B0604020202020204" pitchFamily="34" charset="0"/>
            </a:endParaRPr>
          </a:p>
        </p:txBody>
      </p:sp>
      <p:pic>
        <p:nvPicPr>
          <p:cNvPr id="5122" name="Picture 2" descr="Image result for supermarket product tester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732240" y="1096426"/>
            <a:ext cx="2124235" cy="1843677"/>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supermarket product tester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3140968"/>
            <a:ext cx="2124234" cy="119675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supermarket sample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732240" y="4509120"/>
            <a:ext cx="2124234" cy="2074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375305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6596" y="2708920"/>
            <a:ext cx="8503876" cy="3859518"/>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040" dirty="0"/>
              <a:t>Sometimes new products start out being quite expensive. If they are really innovative and attractive as well, they will face little competition and the business can charge a high price and still sell the product. But when potential competing businesses see the success of the product, they will come along with me-too versions. This happened with </a:t>
            </a:r>
            <a:r>
              <a:rPr lang="en-US" sz="2040" dirty="0" err="1"/>
              <a:t>bagless</a:t>
            </a:r>
            <a:r>
              <a:rPr lang="en-US" sz="2040" dirty="0"/>
              <a:t> vacuum cleaners and liquid laundry detergents.</a:t>
            </a:r>
          </a:p>
          <a:p>
            <a:pPr marL="406400" indent="-406400">
              <a:buClr>
                <a:schemeClr val="accent6">
                  <a:lumMod val="50000"/>
                </a:schemeClr>
              </a:buClr>
              <a:buFont typeface="Wingdings 3" panose="05040102010807070707" pitchFamily="18" charset="2"/>
              <a:buChar char=""/>
            </a:pPr>
            <a:r>
              <a:rPr lang="en-US" sz="2040" dirty="0"/>
              <a:t>To ensure that a new product gets repeat purchases, it has to be highly competitive. It must:</a:t>
            </a:r>
          </a:p>
          <a:p>
            <a:pPr marL="862013" indent="-406400">
              <a:buClr>
                <a:schemeClr val="accent6">
                  <a:lumMod val="50000"/>
                </a:schemeClr>
              </a:buClr>
              <a:buFont typeface="Arial" panose="020B0604020202020204" pitchFamily="34" charset="0"/>
              <a:buChar char="•"/>
            </a:pPr>
            <a:r>
              <a:rPr lang="en-US" sz="2040" dirty="0" smtClean="0"/>
              <a:t>be </a:t>
            </a:r>
            <a:r>
              <a:rPr lang="en-US" sz="2040" dirty="0"/>
              <a:t>something people do want</a:t>
            </a:r>
          </a:p>
          <a:p>
            <a:pPr marL="862013" indent="-406400">
              <a:buClr>
                <a:schemeClr val="accent6">
                  <a:lumMod val="50000"/>
                </a:schemeClr>
              </a:buClr>
              <a:buFont typeface="Arial" panose="020B0604020202020204" pitchFamily="34" charset="0"/>
              <a:buChar char="•"/>
            </a:pPr>
            <a:r>
              <a:rPr lang="en-US" sz="2040" dirty="0" smtClean="0"/>
              <a:t>offer </a:t>
            </a:r>
            <a:r>
              <a:rPr lang="en-US" sz="2040" dirty="0"/>
              <a:t>good value for money, in terms of quality if not price</a:t>
            </a:r>
          </a:p>
          <a:p>
            <a:pPr marL="862013" indent="-406400">
              <a:buClr>
                <a:schemeClr val="accent6">
                  <a:lumMod val="50000"/>
                </a:schemeClr>
              </a:buClr>
              <a:buFont typeface="Arial" panose="020B0604020202020204" pitchFamily="34" charset="0"/>
              <a:buChar char="•"/>
            </a:pPr>
            <a:r>
              <a:rPr lang="en-US" sz="2040" dirty="0" smtClean="0"/>
              <a:t>be </a:t>
            </a:r>
            <a:r>
              <a:rPr lang="en-US" sz="2040" dirty="0"/>
              <a:t>marketed in ways that ensure widespread recognition</a:t>
            </a:r>
          </a:p>
          <a:p>
            <a:pPr marL="862013" indent="-406400">
              <a:buClr>
                <a:schemeClr val="accent6">
                  <a:lumMod val="50000"/>
                </a:schemeClr>
              </a:buClr>
              <a:buFont typeface="Arial" panose="020B0604020202020204" pitchFamily="34" charset="0"/>
              <a:buChar char="•"/>
            </a:pPr>
            <a:r>
              <a:rPr lang="en-US" sz="2040" dirty="0" smtClean="0"/>
              <a:t>be </a:t>
            </a:r>
            <a:r>
              <a:rPr lang="en-US" sz="2040" dirty="0"/>
              <a:t>displayed where people will notice it.</a:t>
            </a:r>
          </a:p>
        </p:txBody>
      </p:sp>
      <p:sp>
        <p:nvSpPr>
          <p:cNvPr id="6" name="Title 1"/>
          <p:cNvSpPr>
            <a:spLocks noGrp="1"/>
          </p:cNvSpPr>
          <p:nvPr>
            <p:ph type="title"/>
          </p:nvPr>
        </p:nvSpPr>
        <p:spPr>
          <a:xfrm>
            <a:off x="35496" y="72008"/>
            <a:ext cx="7704856" cy="548680"/>
          </a:xfrm>
        </p:spPr>
        <p:txBody>
          <a:bodyPr>
            <a:noAutofit/>
          </a:bodyPr>
          <a:lstStyle/>
          <a:p>
            <a:r>
              <a:rPr lang="en-GB" sz="3800" dirty="0" smtClean="0"/>
              <a:t>10</a:t>
            </a:r>
            <a:r>
              <a:rPr lang="en-GB" sz="3800" b="1" dirty="0" smtClean="0"/>
              <a:t>.3 – Test Marketing – Product Trial</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60</a:t>
            </a:r>
            <a:endParaRPr lang="en-GB" sz="1200" b="1" dirty="0">
              <a:latin typeface="Arial" panose="020B0604020202020204" pitchFamily="34" charset="0"/>
              <a:cs typeface="Arial" panose="020B0604020202020204" pitchFamily="34" charset="0"/>
            </a:endParaRPr>
          </a:p>
        </p:txBody>
      </p:sp>
      <p:sp>
        <p:nvSpPr>
          <p:cNvPr id="3" name="Rectangle 2"/>
          <p:cNvSpPr>
            <a:spLocks noChangeArrowheads="1"/>
          </p:cNvSpPr>
          <p:nvPr/>
        </p:nvSpPr>
        <p:spPr bwMode="auto">
          <a:xfrm>
            <a:off x="1075334" y="7086675"/>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p:cNvSpPr>
            <a:spLocks noChangeArrowheads="1"/>
          </p:cNvSpPr>
          <p:nvPr/>
        </p:nvSpPr>
        <p:spPr bwMode="auto">
          <a:xfrm>
            <a:off x="275457" y="1142976"/>
            <a:ext cx="8545015" cy="1421928"/>
          </a:xfrm>
          <a:prstGeom prst="rect">
            <a:avLst/>
          </a:prstGeom>
          <a:solidFill>
            <a:schemeClr val="accent1">
              <a:lumMod val="40000"/>
              <a:lumOff val="60000"/>
            </a:schemeClr>
          </a:solidFill>
          <a:ln w="57150">
            <a:solidFill>
              <a:srgbClr val="002060"/>
            </a:solid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160" b="1" dirty="0" smtClean="0">
                <a:solidFill>
                  <a:srgbClr val="FF0000"/>
                </a:solidFill>
              </a:rPr>
              <a:t>Product </a:t>
            </a:r>
            <a:r>
              <a:rPr lang="en-US" altLang="en-US" sz="2160" b="1" dirty="0">
                <a:solidFill>
                  <a:srgbClr val="FF0000"/>
                </a:solidFill>
              </a:rPr>
              <a:t>trial </a:t>
            </a:r>
            <a:r>
              <a:rPr lang="en-US" altLang="en-US" sz="2160" dirty="0"/>
              <a:t>refers to the way customers will buy something once to see if they like it.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2160" b="1" dirty="0">
                <a:solidFill>
                  <a:srgbClr val="FF0000"/>
                </a:solidFill>
              </a:rPr>
              <a:t>Repeat purchases </a:t>
            </a:r>
            <a:r>
              <a:rPr lang="en-US" altLang="en-US" sz="2160" dirty="0"/>
              <a:t>occur when the customer decides to buy the product on a regular basis.</a:t>
            </a:r>
            <a:r>
              <a:rPr lang="en-GB" altLang="en-US" sz="2160" dirty="0"/>
              <a:t> </a:t>
            </a:r>
          </a:p>
        </p:txBody>
      </p:sp>
    </p:spTree>
    <p:extLst>
      <p:ext uri="{BB962C8B-B14F-4D97-AF65-F5344CB8AC3E}">
        <p14:creationId xmlns:p14="http://schemas.microsoft.com/office/powerpoint/2010/main" val="3884455844"/>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6596" y="1124744"/>
            <a:ext cx="6631668" cy="5847755"/>
          </a:xfrm>
          <a:prstGeom prst="rect">
            <a:avLst/>
          </a:prstGeom>
        </p:spPr>
        <p:txBody>
          <a:bodyPr wrap="square">
            <a:spAutoFit/>
          </a:bodyPr>
          <a:lstStyle/>
          <a:p>
            <a:pPr>
              <a:buClr>
                <a:schemeClr val="accent6">
                  <a:lumMod val="50000"/>
                </a:schemeClr>
              </a:buClr>
            </a:pPr>
            <a:r>
              <a:rPr lang="en-US" sz="1840" b="1" dirty="0">
                <a:solidFill>
                  <a:srgbClr val="002060"/>
                </a:solidFill>
              </a:rPr>
              <a:t>Yorkie</a:t>
            </a:r>
          </a:p>
          <a:p>
            <a:pPr marL="406400" indent="-406400">
              <a:buClr>
                <a:schemeClr val="accent6">
                  <a:lumMod val="50000"/>
                </a:schemeClr>
              </a:buClr>
              <a:buFont typeface="Wingdings 3" panose="05040102010807070707" pitchFamily="18" charset="2"/>
              <a:buChar char=""/>
            </a:pPr>
            <a:r>
              <a:rPr lang="en-US" sz="1840" dirty="0">
                <a:solidFill>
                  <a:srgbClr val="002060"/>
                </a:solidFill>
              </a:rPr>
              <a:t>The chocolate bar that came out in 1975 and is still selling well must be a good example of a repeat purchase. It is worth looking at the development process it went through. It was Rowntree's answer to Cadbury's Dairy Milk (selling since 1905).</a:t>
            </a:r>
          </a:p>
          <a:p>
            <a:pPr marL="406400" indent="-406400">
              <a:buClr>
                <a:schemeClr val="accent6">
                  <a:lumMod val="50000"/>
                </a:schemeClr>
              </a:buClr>
              <a:buFont typeface="Wingdings 3" panose="05040102010807070707" pitchFamily="18" charset="2"/>
              <a:buChar char=""/>
            </a:pPr>
            <a:r>
              <a:rPr lang="en-US" sz="1840" dirty="0">
                <a:solidFill>
                  <a:srgbClr val="002060"/>
                </a:solidFill>
              </a:rPr>
              <a:t>Cadbury had reduced the thickness of the Dairy Milk bar, because of rising sugar and cocoa prices. Market research showed that customers did not like this. Rowntree set to work to find an answer to a range of consumer needs that the research had identified and produced edible samples, packaging and advertising material for four new products:</a:t>
            </a:r>
          </a:p>
          <a:p>
            <a:pPr marL="793750" indent="-338138">
              <a:buClr>
                <a:schemeClr val="accent6">
                  <a:lumMod val="50000"/>
                </a:schemeClr>
              </a:buClr>
              <a:buFont typeface="Arial" panose="020B0604020202020204" pitchFamily="34" charset="0"/>
              <a:buChar char="•"/>
            </a:pPr>
            <a:r>
              <a:rPr lang="en-US" sz="1840" dirty="0" smtClean="0">
                <a:solidFill>
                  <a:srgbClr val="002060"/>
                </a:solidFill>
              </a:rPr>
              <a:t>A </a:t>
            </a:r>
            <a:r>
              <a:rPr lang="en-US" sz="1840" dirty="0">
                <a:solidFill>
                  <a:srgbClr val="002060"/>
                </a:solidFill>
              </a:rPr>
              <a:t>chocolate bar with nuts and port wine </a:t>
            </a:r>
            <a:r>
              <a:rPr lang="en-US" sz="1840" dirty="0" err="1">
                <a:solidFill>
                  <a:srgbClr val="002060"/>
                </a:solidFill>
              </a:rPr>
              <a:t>flavour</a:t>
            </a:r>
            <a:r>
              <a:rPr lang="en-US" sz="1840" dirty="0">
                <a:solidFill>
                  <a:srgbClr val="002060"/>
                </a:solidFill>
              </a:rPr>
              <a:t> and advertising associations from the 1900s</a:t>
            </a:r>
          </a:p>
          <a:p>
            <a:pPr marL="793750" indent="-338138">
              <a:buClr>
                <a:schemeClr val="accent6">
                  <a:lumMod val="50000"/>
                </a:schemeClr>
              </a:buClr>
              <a:buFont typeface="Arial" panose="020B0604020202020204" pitchFamily="34" charset="0"/>
              <a:buChar char="•"/>
            </a:pPr>
            <a:r>
              <a:rPr lang="en-US" sz="1840" dirty="0" smtClean="0">
                <a:solidFill>
                  <a:srgbClr val="002060"/>
                </a:solidFill>
              </a:rPr>
              <a:t>A </a:t>
            </a:r>
            <a:r>
              <a:rPr lang="en-US" sz="1840" dirty="0">
                <a:solidFill>
                  <a:srgbClr val="002060"/>
                </a:solidFill>
              </a:rPr>
              <a:t>thick bar with countryside associations</a:t>
            </a:r>
          </a:p>
          <a:p>
            <a:pPr marL="793750" indent="-338138">
              <a:buClr>
                <a:schemeClr val="accent6">
                  <a:lumMod val="50000"/>
                </a:schemeClr>
              </a:buClr>
              <a:buFont typeface="Arial" panose="020B0604020202020204" pitchFamily="34" charset="0"/>
              <a:buChar char="•"/>
            </a:pPr>
            <a:r>
              <a:rPr lang="en-US" sz="1840" dirty="0" smtClean="0">
                <a:solidFill>
                  <a:srgbClr val="002060"/>
                </a:solidFill>
              </a:rPr>
              <a:t>A </a:t>
            </a:r>
            <a:r>
              <a:rPr lang="en-US" sz="1840" dirty="0">
                <a:solidFill>
                  <a:srgbClr val="002060"/>
                </a:solidFill>
              </a:rPr>
              <a:t>box of milk chocolate pieces and a continental image</a:t>
            </a:r>
          </a:p>
          <a:p>
            <a:pPr marL="793750" indent="-338138">
              <a:buClr>
                <a:schemeClr val="accent6">
                  <a:lumMod val="50000"/>
                </a:schemeClr>
              </a:buClr>
              <a:buFont typeface="Arial" panose="020B0604020202020204" pitchFamily="34" charset="0"/>
              <a:buChar char="•"/>
            </a:pPr>
            <a:r>
              <a:rPr lang="en-US" sz="1840" dirty="0" smtClean="0">
                <a:solidFill>
                  <a:srgbClr val="002060"/>
                </a:solidFill>
              </a:rPr>
              <a:t>A </a:t>
            </a:r>
            <a:r>
              <a:rPr lang="en-US" sz="1840" dirty="0">
                <a:solidFill>
                  <a:srgbClr val="002060"/>
                </a:solidFill>
              </a:rPr>
              <a:t>chunky milk chocolate bar with masculine associations, called 'Rations</a:t>
            </a:r>
            <a:r>
              <a:rPr lang="en-US" sz="1840" dirty="0" smtClean="0">
                <a:solidFill>
                  <a:srgbClr val="002060"/>
                </a:solidFill>
              </a:rPr>
              <a:t>'.</a:t>
            </a:r>
            <a:endParaRPr lang="en-US" sz="1840" dirty="0">
              <a:solidFill>
                <a:srgbClr val="00206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smtClean="0"/>
              <a:t>10</a:t>
            </a:r>
            <a:r>
              <a:rPr lang="en-GB" sz="3800" b="1" dirty="0" smtClean="0"/>
              <a:t>.3 – Test Marketing – Product Trial</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61</a:t>
            </a:r>
            <a:endParaRPr lang="en-GB" sz="1200" b="1" dirty="0">
              <a:latin typeface="Arial" panose="020B0604020202020204" pitchFamily="34" charset="0"/>
              <a:cs typeface="Arial" panose="020B0604020202020204" pitchFamily="34" charset="0"/>
            </a:endParaRPr>
          </a:p>
        </p:txBody>
      </p:sp>
      <p:pic>
        <p:nvPicPr>
          <p:cNvPr id="12294" name="Picture 6" descr="Image result for cadbury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4365104"/>
            <a:ext cx="1852936" cy="97279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8264" y="3140968"/>
            <a:ext cx="1852936" cy="1111762"/>
          </a:xfrm>
          <a:prstGeom prst="rect">
            <a:avLst/>
          </a:prstGeom>
        </p:spPr>
      </p:pic>
      <p:pic>
        <p:nvPicPr>
          <p:cNvPr id="12296" name="Picture 8" descr="Image result for cadbury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912260" y="1171310"/>
            <a:ext cx="1908212" cy="1825642"/>
          </a:xfrm>
          <a:prstGeom prst="rect">
            <a:avLst/>
          </a:prstGeom>
          <a:noFill/>
          <a:extLst>
            <a:ext uri="{909E8E84-426E-40DD-AFC4-6F175D3DCCD1}">
              <a14:hiddenFill xmlns:a14="http://schemas.microsoft.com/office/drawing/2010/main">
                <a:solidFill>
                  <a:srgbClr val="FFFFFF"/>
                </a:solidFill>
              </a14:hiddenFill>
            </a:ext>
          </a:extLst>
        </p:spPr>
      </p:pic>
      <p:pic>
        <p:nvPicPr>
          <p:cNvPr id="12298" name="Picture 10" descr="Image result for cadburys yorki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48264" y="5465653"/>
            <a:ext cx="1895498" cy="1137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611723"/>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6596" y="1124744"/>
            <a:ext cx="6271628" cy="5632311"/>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000" dirty="0" smtClean="0">
                <a:solidFill>
                  <a:srgbClr val="002060"/>
                </a:solidFill>
              </a:rPr>
              <a:t>More </a:t>
            </a:r>
            <a:r>
              <a:rPr lang="en-US" sz="2000" dirty="0">
                <a:solidFill>
                  <a:srgbClr val="002060"/>
                </a:solidFill>
              </a:rPr>
              <a:t>market research followed; all four concepts were tested on four groups of consumers. They liked the last one, but not the name, which was changed to Yorkie, possibly because it was to be made in York.</a:t>
            </a:r>
          </a:p>
          <a:p>
            <a:pPr>
              <a:buClr>
                <a:schemeClr val="accent6">
                  <a:lumMod val="50000"/>
                </a:schemeClr>
              </a:buClr>
            </a:pPr>
            <a:r>
              <a:rPr lang="en-US" sz="2000" b="1" dirty="0">
                <a:solidFill>
                  <a:srgbClr val="FF0000"/>
                </a:solidFill>
              </a:rPr>
              <a:t>Questions</a:t>
            </a:r>
          </a:p>
          <a:p>
            <a:pPr marL="465138" indent="-465138">
              <a:buClr>
                <a:schemeClr val="accent6">
                  <a:lumMod val="50000"/>
                </a:schemeClr>
              </a:buClr>
              <a:buFont typeface="+mj-lt"/>
              <a:buAutoNum type="arabicPeriod"/>
            </a:pPr>
            <a:r>
              <a:rPr lang="en-US" sz="2000" dirty="0" smtClean="0">
                <a:solidFill>
                  <a:srgbClr val="FF0000"/>
                </a:solidFill>
              </a:rPr>
              <a:t>Explain </a:t>
            </a:r>
            <a:r>
              <a:rPr lang="en-US" sz="2000" dirty="0">
                <a:solidFill>
                  <a:srgbClr val="FF0000"/>
                </a:solidFill>
              </a:rPr>
              <a:t>why a focus group was an appropriate way to review the four proposed products.</a:t>
            </a:r>
          </a:p>
          <a:p>
            <a:pPr marL="465138" indent="-465138">
              <a:buClr>
                <a:schemeClr val="accent6">
                  <a:lumMod val="50000"/>
                </a:schemeClr>
              </a:buClr>
              <a:buFont typeface="+mj-lt"/>
              <a:buAutoNum type="arabicPeriod"/>
            </a:pPr>
            <a:r>
              <a:rPr lang="en-US" sz="2000" dirty="0" smtClean="0">
                <a:solidFill>
                  <a:srgbClr val="FF0000"/>
                </a:solidFill>
              </a:rPr>
              <a:t>How </a:t>
            </a:r>
            <a:r>
              <a:rPr lang="en-US" sz="2000" dirty="0">
                <a:solidFill>
                  <a:srgbClr val="FF0000"/>
                </a:solidFill>
              </a:rPr>
              <a:t>would you explain the success of the Yorkie bar</a:t>
            </a:r>
            <a:r>
              <a:rPr lang="en-US" sz="2000" dirty="0" smtClean="0">
                <a:solidFill>
                  <a:srgbClr val="FF0000"/>
                </a:solidFill>
              </a:rPr>
              <a:t>?</a:t>
            </a:r>
          </a:p>
          <a:p>
            <a:pPr>
              <a:buClr>
                <a:schemeClr val="accent6">
                  <a:lumMod val="50000"/>
                </a:schemeClr>
              </a:buClr>
            </a:pPr>
            <a:r>
              <a:rPr lang="en-US" sz="2000" b="1" dirty="0">
                <a:solidFill>
                  <a:srgbClr val="FF0000"/>
                </a:solidFill>
              </a:rPr>
              <a:t>Find out</a:t>
            </a:r>
          </a:p>
          <a:p>
            <a:pPr marL="465138" indent="-465138">
              <a:buClr>
                <a:schemeClr val="accent6">
                  <a:lumMod val="50000"/>
                </a:schemeClr>
              </a:buClr>
              <a:buFont typeface="Wingdings 3" panose="05040102010807070707" pitchFamily="18" charset="2"/>
              <a:buChar char=""/>
            </a:pPr>
            <a:r>
              <a:rPr lang="en-US" sz="2000" dirty="0">
                <a:solidFill>
                  <a:srgbClr val="FF0000"/>
                </a:solidFill>
              </a:rPr>
              <a:t>Over the next three weeks, look out for new products in adverts, on display, in the news or come across by word of mouth. </a:t>
            </a:r>
            <a:endParaRPr lang="en-US" sz="2000" dirty="0" smtClean="0">
              <a:solidFill>
                <a:srgbClr val="FF0000"/>
              </a:solidFill>
            </a:endParaRPr>
          </a:p>
          <a:p>
            <a:pPr marL="465138" indent="-465138">
              <a:buClr>
                <a:schemeClr val="accent6">
                  <a:lumMod val="50000"/>
                </a:schemeClr>
              </a:buClr>
              <a:buFont typeface="Wingdings 3" panose="05040102010807070707" pitchFamily="18" charset="2"/>
              <a:buChar char=""/>
            </a:pPr>
            <a:r>
              <a:rPr lang="en-US" sz="2000" dirty="0" smtClean="0">
                <a:solidFill>
                  <a:srgbClr val="FF0000"/>
                </a:solidFill>
              </a:rPr>
              <a:t>What </a:t>
            </a:r>
            <a:r>
              <a:rPr lang="en-US" sz="2000" dirty="0">
                <a:solidFill>
                  <a:srgbClr val="FF0000"/>
                </a:solidFill>
              </a:rPr>
              <a:t>makes you think that the product might or might not succeed? </a:t>
            </a:r>
            <a:endParaRPr lang="en-US" sz="2000" dirty="0" smtClean="0">
              <a:solidFill>
                <a:srgbClr val="FF0000"/>
              </a:solidFill>
            </a:endParaRPr>
          </a:p>
          <a:p>
            <a:pPr marL="465138" indent="-465138">
              <a:buClr>
                <a:schemeClr val="accent6">
                  <a:lumMod val="50000"/>
                </a:schemeClr>
              </a:buClr>
              <a:buFont typeface="Wingdings 3" panose="05040102010807070707" pitchFamily="18" charset="2"/>
              <a:buChar char=""/>
            </a:pPr>
            <a:r>
              <a:rPr lang="en-US" sz="2000" dirty="0" smtClean="0">
                <a:solidFill>
                  <a:srgbClr val="FF0000"/>
                </a:solidFill>
              </a:rPr>
              <a:t>Compare </a:t>
            </a:r>
            <a:r>
              <a:rPr lang="en-US" sz="2000" dirty="0">
                <a:solidFill>
                  <a:srgbClr val="FF0000"/>
                </a:solidFill>
              </a:rPr>
              <a:t>your findings with those of others in your </a:t>
            </a:r>
            <a:r>
              <a:rPr lang="en-US" sz="2000" dirty="0" smtClean="0">
                <a:solidFill>
                  <a:srgbClr val="FF0000"/>
                </a:solidFill>
              </a:rPr>
              <a:t>group</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smtClean="0"/>
              <a:t>10</a:t>
            </a:r>
            <a:r>
              <a:rPr lang="en-GB" sz="3800" b="1" dirty="0" smtClean="0"/>
              <a:t>.3 – Test Marketing – Product Trial</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61</a:t>
            </a:r>
            <a:endParaRPr lang="en-GB" sz="1200" b="1" dirty="0">
              <a:latin typeface="Arial" panose="020B0604020202020204" pitchFamily="34" charset="0"/>
              <a:cs typeface="Arial" panose="020B0604020202020204" pitchFamily="34" charset="0"/>
            </a:endParaRPr>
          </a:p>
        </p:txBody>
      </p:sp>
      <p:pic>
        <p:nvPicPr>
          <p:cNvPr id="8" name="Picture 6" descr="Image result for cadbury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4365104"/>
            <a:ext cx="1852936" cy="97279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8264" y="3140968"/>
            <a:ext cx="1852936" cy="1111762"/>
          </a:xfrm>
          <a:prstGeom prst="rect">
            <a:avLst/>
          </a:prstGeom>
        </p:spPr>
      </p:pic>
      <p:pic>
        <p:nvPicPr>
          <p:cNvPr id="10" name="Picture 8" descr="Image result for cadbury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912260" y="1171310"/>
            <a:ext cx="1908212" cy="182564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Image result for cadburys yorki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48264" y="5465653"/>
            <a:ext cx="1895498" cy="1137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819884"/>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10</a:t>
            </a:r>
            <a:r>
              <a:rPr lang="en-GB" sz="3600" b="1" dirty="0" smtClean="0"/>
              <a:t>.4 – Stakeholders – Impact on People</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61</a:t>
            </a:r>
            <a:endParaRPr lang="en-GB" sz="1200" b="1" dirty="0">
              <a:latin typeface="Arial" panose="020B0604020202020204" pitchFamily="34" charset="0"/>
              <a:cs typeface="Arial" panose="020B0604020202020204" pitchFamily="34" charset="0"/>
            </a:endParaRPr>
          </a:p>
        </p:txBody>
      </p:sp>
      <p:sp>
        <p:nvSpPr>
          <p:cNvPr id="12" name="Rectangle 4"/>
          <p:cNvSpPr>
            <a:spLocks noChangeArrowheads="1"/>
          </p:cNvSpPr>
          <p:nvPr/>
        </p:nvSpPr>
        <p:spPr bwMode="auto">
          <a:xfrm>
            <a:off x="251520" y="1124744"/>
            <a:ext cx="7056784" cy="526297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96875" marR="0" lvl="0" indent="-396875" algn="l" defTabSz="914400" rtl="0" eaLnBrk="0" fontAlgn="base" latinLnBrk="0" hangingPunct="0">
              <a:lnSpc>
                <a:spcPct val="100000"/>
              </a:lnSpc>
              <a:spcBef>
                <a:spcPct val="0"/>
              </a:spcBef>
              <a:spcAft>
                <a:spcPct val="0"/>
              </a:spcAft>
              <a:buClr>
                <a:schemeClr val="accent6">
                  <a:lumMod val="50000"/>
                </a:schemeClr>
              </a:buClr>
              <a:buSzTx/>
              <a:buFont typeface="Wingdings 3" panose="05040102010807070707" pitchFamily="18" charset="2"/>
              <a:buChar char=""/>
              <a:tabLst/>
            </a:pPr>
            <a:r>
              <a:rPr kumimoji="0" lang="en-US" altLang="en-US" sz="2800" b="0" i="0" u="none" strike="noStrike" cap="none" normalizeH="0" baseline="0" dirty="0" smtClean="0">
                <a:ln>
                  <a:noFill/>
                </a:ln>
                <a:solidFill>
                  <a:schemeClr val="tx1"/>
                </a:solidFill>
                <a:effectLst/>
                <a:latin typeface="Arial" panose="020B0604020202020204" pitchFamily="34" charset="0"/>
                <a:ea typeface="Segoe UI" panose="020B0502040204020203" pitchFamily="34" charset="0"/>
                <a:cs typeface="Arial" panose="020B0604020202020204" pitchFamily="34" charset="0"/>
              </a:rPr>
              <a:t>Wherever there are decisions to be made, there will be trade-offs and the interests of different groups of people will be affected. Each decision will impact upon a stakeholder group in a different way. Stakeholders include all those people who are directly affected by business decisions.</a:t>
            </a:r>
            <a:endParaRPr kumimoji="0" lang="en-US" altLang="en-US" sz="2800" b="0" i="0" u="none" strike="noStrike" cap="none" normalizeH="0" baseline="0" dirty="0" smtClean="0">
              <a:ln>
                <a:noFill/>
              </a:ln>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p>
            <a:pPr marL="396875" marR="0" lvl="0" indent="-396875" algn="l" defTabSz="914400" rtl="0" eaLnBrk="0" fontAlgn="base" latinLnBrk="0" hangingPunct="0">
              <a:lnSpc>
                <a:spcPct val="100000"/>
              </a:lnSpc>
              <a:spcBef>
                <a:spcPct val="0"/>
              </a:spcBef>
              <a:spcAft>
                <a:spcPct val="0"/>
              </a:spcAft>
              <a:buClr>
                <a:schemeClr val="accent6">
                  <a:lumMod val="50000"/>
                </a:schemeClr>
              </a:buClr>
              <a:buSzTx/>
              <a:buFont typeface="Wingdings 3" panose="05040102010807070707" pitchFamily="18" charset="2"/>
              <a:buChar char=""/>
              <a:tabLst/>
            </a:pPr>
            <a:r>
              <a:rPr kumimoji="0" lang="en-US" altLang="en-US" sz="2800" b="0" i="0" u="none" strike="noStrike" cap="none" normalizeH="0" baseline="0" dirty="0" smtClean="0">
                <a:ln>
                  <a:noFill/>
                </a:ln>
                <a:solidFill>
                  <a:srgbClr val="000000"/>
                </a:solidFill>
                <a:effectLst/>
                <a:latin typeface="Arial" panose="020B0604020202020204" pitchFamily="34" charset="0"/>
                <a:ea typeface="Arial Unicode MS" panose="020B0604020202020204" pitchFamily="34" charset="-128"/>
                <a:cs typeface="Arial" panose="020B0604020202020204" pitchFamily="34" charset="0"/>
              </a:rPr>
              <a:t>Stakeholder groups include customers, employees, shareholders, suppliers and the wider community, all of which are affected by the actions of the business</a:t>
            </a:r>
            <a:r>
              <a:rPr kumimoji="0" lang="en-GB" altLang="en-US" sz="2800" b="0" i="0" u="none" strike="noStrike" cap="none" normalizeH="0" baseline="0" dirty="0" smtClean="0">
                <a:ln>
                  <a:noFill/>
                </a:ln>
                <a:solidFill>
                  <a:schemeClr val="tx1"/>
                </a:solidFill>
                <a:effectLst/>
              </a:rPr>
              <a:t> </a:t>
            </a:r>
            <a:endParaRPr kumimoji="0" lang="en-GB" altLang="en-US" sz="2800" b="0" i="0" u="none" strike="noStrike" cap="none" normalizeH="0" baseline="0" dirty="0" smtClean="0">
              <a:ln>
                <a:noFill/>
              </a:ln>
              <a:solidFill>
                <a:schemeClr val="tx1"/>
              </a:solidFill>
              <a:effectLst/>
              <a:latin typeface="Arial" panose="020B0604020202020204" pitchFamily="34" charset="0"/>
            </a:endParaRPr>
          </a:p>
        </p:txBody>
      </p:sp>
      <p:pic>
        <p:nvPicPr>
          <p:cNvPr id="13320" name="Picture 8" descr="Image result for stakeholder analysi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264" r="16171"/>
          <a:stretch/>
        </p:blipFill>
        <p:spPr bwMode="auto">
          <a:xfrm>
            <a:off x="7336424" y="1124744"/>
            <a:ext cx="1507985" cy="1493584"/>
          </a:xfrm>
          <a:prstGeom prst="rect">
            <a:avLst/>
          </a:prstGeom>
          <a:noFill/>
          <a:extLst>
            <a:ext uri="{909E8E84-426E-40DD-AFC4-6F175D3DCCD1}">
              <a14:hiddenFill xmlns:a14="http://schemas.microsoft.com/office/drawing/2010/main">
                <a:solidFill>
                  <a:srgbClr val="FFFFFF"/>
                </a:solidFill>
              </a14:hiddenFill>
            </a:ext>
          </a:extLst>
        </p:spPr>
      </p:pic>
      <p:pic>
        <p:nvPicPr>
          <p:cNvPr id="13322" name="Picture 10" descr="Image result for stakehold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37448" y="2799516"/>
            <a:ext cx="1516966" cy="932934"/>
          </a:xfrm>
          <a:prstGeom prst="rect">
            <a:avLst/>
          </a:prstGeom>
          <a:noFill/>
          <a:extLst>
            <a:ext uri="{909E8E84-426E-40DD-AFC4-6F175D3DCCD1}">
              <a14:hiddenFill xmlns:a14="http://schemas.microsoft.com/office/drawing/2010/main">
                <a:solidFill>
                  <a:srgbClr val="FFFFFF"/>
                </a:solidFill>
              </a14:hiddenFill>
            </a:ext>
          </a:extLst>
        </p:spPr>
      </p:pic>
      <p:pic>
        <p:nvPicPr>
          <p:cNvPr id="13324" name="Picture 12" descr="Image result for stakeholde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7308304" y="3913639"/>
            <a:ext cx="1507987" cy="1496040"/>
          </a:xfrm>
          <a:prstGeom prst="rect">
            <a:avLst/>
          </a:prstGeom>
          <a:noFill/>
          <a:extLst>
            <a:ext uri="{909E8E84-426E-40DD-AFC4-6F175D3DCCD1}">
              <a14:hiddenFill xmlns:a14="http://schemas.microsoft.com/office/drawing/2010/main">
                <a:solidFill>
                  <a:srgbClr val="FFFFFF"/>
                </a:solidFill>
              </a14:hiddenFill>
            </a:ext>
          </a:extLst>
        </p:spPr>
      </p:pic>
      <p:pic>
        <p:nvPicPr>
          <p:cNvPr id="13326" name="Picture 14" descr="Image result for stakeholde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08304" y="5517232"/>
            <a:ext cx="1546110" cy="1072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4586632"/>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10</a:t>
            </a:r>
            <a:r>
              <a:rPr lang="en-GB" sz="3600" b="1" dirty="0" smtClean="0"/>
              <a:t>.4 – Stakeholders – Impact on People</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61</a:t>
            </a:r>
            <a:endParaRPr lang="en-GB" sz="1200" b="1" dirty="0">
              <a:latin typeface="Arial" panose="020B0604020202020204" pitchFamily="34" charset="0"/>
              <a:cs typeface="Arial" panose="020B0604020202020204" pitchFamily="34" charset="0"/>
            </a:endParaRPr>
          </a:p>
        </p:txBody>
      </p:sp>
      <p:sp>
        <p:nvSpPr>
          <p:cNvPr id="12" name="Rectangle 4"/>
          <p:cNvSpPr>
            <a:spLocks noChangeArrowheads="1"/>
          </p:cNvSpPr>
          <p:nvPr/>
        </p:nvSpPr>
        <p:spPr bwMode="auto">
          <a:xfrm>
            <a:off x="251520" y="1124744"/>
            <a:ext cx="8640960" cy="5632311"/>
          </a:xfrm>
          <a:prstGeom prst="rect">
            <a:avLst/>
          </a:prstGeom>
          <a:noFill/>
          <a:ln>
            <a:noFill/>
          </a:ln>
          <a:effectLst/>
        </p:spPr>
        <p:txBody>
          <a:bodyPr vert="horz" wrap="square" lIns="91440" tIns="45720" rIns="91440" bIns="45720" numCol="1" anchor="ctr" anchorCtr="0" compatLnSpc="1">
            <a:prstTxWarp prst="textNoShape">
              <a:avLst/>
            </a:prstTxWarp>
            <a:spAutoFit/>
          </a:bodyPr>
          <a:lstStyle/>
          <a:p>
            <a:pPr marL="396875" lvl="0" indent="-396875" eaLnBrk="0" hangingPunct="0">
              <a:buClr>
                <a:schemeClr val="accent6">
                  <a:lumMod val="50000"/>
                </a:schemeClr>
              </a:buClr>
              <a:buFont typeface="Wingdings 3" panose="05040102010807070707" pitchFamily="18" charset="2"/>
              <a:buChar char=""/>
            </a:pPr>
            <a:r>
              <a:rPr lang="en-US" altLang="en-US" sz="2400" dirty="0">
                <a:latin typeface="Arial" panose="020B0604020202020204" pitchFamily="34" charset="0"/>
                <a:ea typeface="Segoe UI" panose="020B0502040204020203" pitchFamily="34" charset="0"/>
                <a:cs typeface="Arial" panose="020B0604020202020204" pitchFamily="34" charset="0"/>
              </a:rPr>
              <a:t>The effects of decisions on stakeholders can be seen in many everyday situations.</a:t>
            </a:r>
          </a:p>
          <a:p>
            <a:pPr marL="741363" lvl="0" indent="-344488" eaLnBrk="0" hangingPunct="0">
              <a:buClr>
                <a:schemeClr val="accent6">
                  <a:lumMod val="50000"/>
                </a:schemeClr>
              </a:buClr>
              <a:buFont typeface="Arial" panose="020B0604020202020204" pitchFamily="34" charset="0"/>
              <a:buChar char="•"/>
            </a:pPr>
            <a:r>
              <a:rPr lang="en-US" altLang="en-US" sz="2400" dirty="0" smtClean="0">
                <a:latin typeface="Arial" panose="020B0604020202020204" pitchFamily="34" charset="0"/>
                <a:ea typeface="Segoe UI" panose="020B0502040204020203" pitchFamily="34" charset="0"/>
                <a:cs typeface="Arial" panose="020B0604020202020204" pitchFamily="34" charset="0"/>
              </a:rPr>
              <a:t>When </a:t>
            </a:r>
            <a:r>
              <a:rPr lang="en-US" altLang="en-US" sz="2400" dirty="0">
                <a:latin typeface="Arial" panose="020B0604020202020204" pitchFamily="34" charset="0"/>
                <a:ea typeface="Segoe UI" panose="020B0502040204020203" pitchFamily="34" charset="0"/>
                <a:cs typeface="Arial" panose="020B0604020202020204" pitchFamily="34" charset="0"/>
              </a:rPr>
              <a:t>Honda decided to expand its car factory in </a:t>
            </a:r>
            <a:r>
              <a:rPr lang="en-US" altLang="en-US" sz="2400" dirty="0" err="1">
                <a:latin typeface="Arial" panose="020B0604020202020204" pitchFamily="34" charset="0"/>
                <a:ea typeface="Segoe UI" panose="020B0502040204020203" pitchFamily="34" charset="0"/>
                <a:cs typeface="Arial" panose="020B0604020202020204" pitchFamily="34" charset="0"/>
              </a:rPr>
              <a:t>Swindon</a:t>
            </a:r>
            <a:r>
              <a:rPr lang="en-US" altLang="en-US" sz="2400" dirty="0">
                <a:latin typeface="Arial" panose="020B0604020202020204" pitchFamily="34" charset="0"/>
                <a:ea typeface="Segoe UI" panose="020B0502040204020203" pitchFamily="34" charset="0"/>
                <a:cs typeface="Arial" panose="020B0604020202020204" pitchFamily="34" charset="0"/>
              </a:rPr>
              <a:t>, the employees and the local community were cheered by the offer of more jobs.</a:t>
            </a:r>
          </a:p>
          <a:p>
            <a:pPr marL="741363" lvl="0" indent="-344488" eaLnBrk="0" hangingPunct="0">
              <a:buClr>
                <a:schemeClr val="accent6">
                  <a:lumMod val="50000"/>
                </a:schemeClr>
              </a:buClr>
              <a:buFont typeface="Arial" panose="020B0604020202020204" pitchFamily="34" charset="0"/>
              <a:buChar char="•"/>
            </a:pPr>
            <a:r>
              <a:rPr lang="en-US" altLang="en-US" sz="2400" dirty="0" smtClean="0">
                <a:latin typeface="Arial" panose="020B0604020202020204" pitchFamily="34" charset="0"/>
                <a:ea typeface="Segoe UI" panose="020B0502040204020203" pitchFamily="34" charset="0"/>
                <a:cs typeface="Arial" panose="020B0604020202020204" pitchFamily="34" charset="0"/>
              </a:rPr>
              <a:t>A </a:t>
            </a:r>
            <a:r>
              <a:rPr lang="en-US" altLang="en-US" sz="2400" dirty="0">
                <a:latin typeface="Arial" panose="020B0604020202020204" pitchFamily="34" charset="0"/>
                <a:ea typeface="Segoe UI" panose="020B0502040204020203" pitchFamily="34" charset="0"/>
                <a:cs typeface="Arial" panose="020B0604020202020204" pitchFamily="34" charset="0"/>
              </a:rPr>
              <a:t>new product that turns out to be unprofitable usually means that some customers have been disappointed, and the shareholders might be too.</a:t>
            </a:r>
          </a:p>
          <a:p>
            <a:pPr marL="741363" lvl="0" indent="-344488" eaLnBrk="0" hangingPunct="0">
              <a:buClr>
                <a:schemeClr val="accent6">
                  <a:lumMod val="50000"/>
                </a:schemeClr>
              </a:buClr>
              <a:buFont typeface="Arial" panose="020B0604020202020204" pitchFamily="34" charset="0"/>
              <a:buChar char="•"/>
            </a:pPr>
            <a:r>
              <a:rPr lang="en-US" altLang="en-US" sz="2400" dirty="0" smtClean="0">
                <a:latin typeface="Arial" panose="020B0604020202020204" pitchFamily="34" charset="0"/>
                <a:ea typeface="Segoe UI" panose="020B0502040204020203" pitchFamily="34" charset="0"/>
                <a:cs typeface="Arial" panose="020B0604020202020204" pitchFamily="34" charset="0"/>
              </a:rPr>
              <a:t>A </a:t>
            </a:r>
            <a:r>
              <a:rPr lang="en-US" altLang="en-US" sz="2400" dirty="0">
                <a:latin typeface="Arial" panose="020B0604020202020204" pitchFamily="34" charset="0"/>
                <a:ea typeface="Segoe UI" panose="020B0502040204020203" pitchFamily="34" charset="0"/>
                <a:cs typeface="Arial" panose="020B0604020202020204" pitchFamily="34" charset="0"/>
              </a:rPr>
              <a:t>business that strives to improve efficiency and makes some employees redundant, but makes a bigger profit in consequence, will please the shareholders but anger the employees.</a:t>
            </a:r>
          </a:p>
          <a:p>
            <a:pPr lvl="0" eaLnBrk="0" hangingPunct="0">
              <a:buClr>
                <a:schemeClr val="accent6">
                  <a:lumMod val="50000"/>
                </a:schemeClr>
              </a:buClr>
            </a:pPr>
            <a:r>
              <a:rPr lang="en-US" altLang="en-US" sz="2400" b="1" dirty="0">
                <a:solidFill>
                  <a:srgbClr val="FF0000"/>
                </a:solidFill>
                <a:latin typeface="Arial" panose="020B0604020202020204" pitchFamily="34" charset="0"/>
                <a:ea typeface="Segoe UI" panose="020B0502040204020203" pitchFamily="34" charset="0"/>
                <a:cs typeface="Arial" panose="020B0604020202020204" pitchFamily="34" charset="0"/>
              </a:rPr>
              <a:t>Think</a:t>
            </a:r>
          </a:p>
          <a:p>
            <a:pPr marL="396875" lvl="0" indent="-396875" eaLnBrk="0" hangingPunct="0">
              <a:buClr>
                <a:schemeClr val="accent6">
                  <a:lumMod val="50000"/>
                </a:schemeClr>
              </a:buClr>
              <a:buFont typeface="Wingdings 3" panose="05040102010807070707" pitchFamily="18" charset="2"/>
              <a:buChar char=""/>
            </a:pPr>
            <a:r>
              <a:rPr lang="en-US" altLang="en-US" sz="2400" dirty="0">
                <a:solidFill>
                  <a:srgbClr val="FF0000"/>
                </a:solidFill>
                <a:latin typeface="Arial" panose="020B0604020202020204" pitchFamily="34" charset="0"/>
                <a:ea typeface="Segoe UI" panose="020B0502040204020203" pitchFamily="34" charset="0"/>
                <a:cs typeface="Arial" panose="020B0604020202020204" pitchFamily="34" charset="0"/>
              </a:rPr>
              <a:t>Which stakeholders will feel the impact, and how, if the business improves customer service? </a:t>
            </a:r>
          </a:p>
        </p:txBody>
      </p:sp>
    </p:spTree>
    <p:extLst>
      <p:ext uri="{BB962C8B-B14F-4D97-AF65-F5344CB8AC3E}">
        <p14:creationId xmlns:p14="http://schemas.microsoft.com/office/powerpoint/2010/main" val="3346123711"/>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700" dirty="0" smtClean="0"/>
              <a:t>10</a:t>
            </a:r>
            <a:r>
              <a:rPr lang="en-GB" sz="3700" b="1" dirty="0" smtClean="0"/>
              <a:t> – Exam Questions – 2016 January</a:t>
            </a:r>
          </a:p>
        </p:txBody>
      </p:sp>
      <p:sp>
        <p:nvSpPr>
          <p:cNvPr id="2" name="TextBox 1"/>
          <p:cNvSpPr txBox="1"/>
          <p:nvPr/>
        </p:nvSpPr>
        <p:spPr>
          <a:xfrm>
            <a:off x="323528" y="1124744"/>
            <a:ext cx="8496944" cy="5355312"/>
          </a:xfrm>
          <a:prstGeom prst="rect">
            <a:avLst/>
          </a:prstGeom>
          <a:noFill/>
        </p:spPr>
        <p:txBody>
          <a:bodyPr wrap="square" rtlCol="0">
            <a:spAutoFit/>
          </a:bodyPr>
          <a:lstStyle/>
          <a:p>
            <a:pPr marL="342900" indent="-342900">
              <a:buFont typeface="+mj-lt"/>
              <a:buAutoNum type="arabicPeriod"/>
            </a:pPr>
            <a:r>
              <a:rPr lang="en-US" dirty="0" smtClean="0">
                <a:solidFill>
                  <a:srgbClr val="FF0000"/>
                </a:solidFill>
              </a:rPr>
              <a:t>Dubai </a:t>
            </a:r>
            <a:r>
              <a:rPr lang="en-US" dirty="0">
                <a:solidFill>
                  <a:srgbClr val="FF0000"/>
                </a:solidFill>
              </a:rPr>
              <a:t>Mall, one of the world’s leading shopping venues, is considering extending </a:t>
            </a:r>
            <a:r>
              <a:rPr lang="en-US" dirty="0" smtClean="0">
                <a:solidFill>
                  <a:srgbClr val="FF0000"/>
                </a:solidFill>
              </a:rPr>
              <a:t>its opening </a:t>
            </a:r>
            <a:r>
              <a:rPr lang="en-US" dirty="0">
                <a:solidFill>
                  <a:srgbClr val="FF0000"/>
                </a:solidFill>
              </a:rPr>
              <a:t>hours until midnight every evening.</a:t>
            </a:r>
          </a:p>
          <a:p>
            <a:pPr marL="347663"/>
            <a:r>
              <a:rPr lang="en-US" dirty="0">
                <a:solidFill>
                  <a:srgbClr val="FF0000"/>
                </a:solidFill>
              </a:rPr>
              <a:t>(a) This is likely to have a negative effect on which stakeholder group</a:t>
            </a:r>
            <a:r>
              <a:rPr lang="en-US" dirty="0" smtClean="0">
                <a:solidFill>
                  <a:srgbClr val="FF0000"/>
                </a:solidFill>
              </a:rPr>
              <a:t>?  [1]</a:t>
            </a:r>
            <a:endParaRPr lang="en-US" dirty="0">
              <a:solidFill>
                <a:srgbClr val="FF0000"/>
              </a:solidFill>
            </a:endParaRPr>
          </a:p>
          <a:p>
            <a:pPr marL="682625" indent="-334963">
              <a:buFont typeface="+mj-lt"/>
              <a:buAutoNum type="alphaUcPeriod"/>
            </a:pPr>
            <a:r>
              <a:rPr lang="en-US" dirty="0" smtClean="0">
                <a:solidFill>
                  <a:srgbClr val="FF0000"/>
                </a:solidFill>
              </a:rPr>
              <a:t>Customers</a:t>
            </a:r>
            <a:endParaRPr lang="en-US" dirty="0">
              <a:solidFill>
                <a:srgbClr val="FF0000"/>
              </a:solidFill>
            </a:endParaRPr>
          </a:p>
          <a:p>
            <a:pPr marL="682625" indent="-334963">
              <a:buFont typeface="+mj-lt"/>
              <a:buAutoNum type="alphaUcPeriod"/>
            </a:pPr>
            <a:r>
              <a:rPr lang="en-US" dirty="0" smtClean="0">
                <a:solidFill>
                  <a:srgbClr val="FF0000"/>
                </a:solidFill>
              </a:rPr>
              <a:t>Suppliers</a:t>
            </a:r>
            <a:endParaRPr lang="en-US" dirty="0">
              <a:solidFill>
                <a:srgbClr val="FF0000"/>
              </a:solidFill>
            </a:endParaRPr>
          </a:p>
          <a:p>
            <a:pPr marL="682625" indent="-334963">
              <a:buFont typeface="+mj-lt"/>
              <a:buAutoNum type="alphaUcPeriod"/>
            </a:pPr>
            <a:r>
              <a:rPr lang="en-US" dirty="0" smtClean="0">
                <a:solidFill>
                  <a:srgbClr val="FF0000"/>
                </a:solidFill>
              </a:rPr>
              <a:t>Employees</a:t>
            </a:r>
            <a:endParaRPr lang="en-US" dirty="0">
              <a:solidFill>
                <a:srgbClr val="FF0000"/>
              </a:solidFill>
            </a:endParaRPr>
          </a:p>
          <a:p>
            <a:pPr marL="682625" indent="-334963">
              <a:buFont typeface="+mj-lt"/>
              <a:buAutoNum type="alphaUcPeriod"/>
            </a:pPr>
            <a:r>
              <a:rPr lang="en-US" dirty="0" smtClean="0">
                <a:solidFill>
                  <a:srgbClr val="FF0000"/>
                </a:solidFill>
              </a:rPr>
              <a:t>Shareholders</a:t>
            </a:r>
            <a:endParaRPr lang="en-US" dirty="0">
              <a:solidFill>
                <a:srgbClr val="FF0000"/>
              </a:solidFill>
            </a:endParaRPr>
          </a:p>
          <a:p>
            <a:r>
              <a:rPr lang="en-US" dirty="0" smtClean="0">
                <a:solidFill>
                  <a:srgbClr val="FF0000"/>
                </a:solidFill>
              </a:rPr>
              <a:t>Answer [  ]</a:t>
            </a:r>
            <a:endParaRPr lang="en-US" dirty="0">
              <a:solidFill>
                <a:srgbClr val="FF0000"/>
              </a:solidFill>
            </a:endParaRPr>
          </a:p>
          <a:p>
            <a:pPr marL="347663"/>
            <a:r>
              <a:rPr lang="en-US" dirty="0">
                <a:solidFill>
                  <a:srgbClr val="FF0000"/>
                </a:solidFill>
              </a:rPr>
              <a:t>(b) Explain why this answer is </a:t>
            </a:r>
            <a:r>
              <a:rPr lang="en-US" dirty="0" smtClean="0">
                <a:solidFill>
                  <a:srgbClr val="FF0000"/>
                </a:solidFill>
              </a:rPr>
              <a:t>correct.	[3]</a:t>
            </a:r>
            <a:endParaRPr lang="en-GB" dirty="0" smtClean="0">
              <a:solidFill>
                <a:srgbClr val="FF0000"/>
              </a:solidFill>
            </a:endParaRPr>
          </a:p>
          <a:p>
            <a:r>
              <a:rPr lang="en-GB"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US" dirty="0">
              <a:solidFill>
                <a:srgbClr val="FF0000"/>
              </a:solidFill>
            </a:endParaRPr>
          </a:p>
          <a:p>
            <a:r>
              <a:rPr lang="en-GB" dirty="0">
                <a:solidFill>
                  <a:srgbClr val="FF0000"/>
                </a:solidFill>
              </a:rPr>
              <a:t>_________________________________________________________________</a:t>
            </a:r>
            <a:endParaRPr lang="en-US" dirty="0">
              <a:solidFill>
                <a:srgbClr val="FF0000"/>
              </a:solidFill>
            </a:endParaRPr>
          </a:p>
          <a:p>
            <a:r>
              <a:rPr lang="en-GB" dirty="0" smtClean="0">
                <a:solidFill>
                  <a:srgbClr val="FF0000"/>
                </a:solidFill>
              </a:rPr>
              <a:t>________________________________________</a:t>
            </a:r>
            <a:r>
              <a:rPr lang="en-US" dirty="0" smtClean="0">
                <a:solidFill>
                  <a:srgbClr val="FF0000"/>
                </a:solidFill>
              </a:rPr>
              <a:t>(</a:t>
            </a:r>
            <a:r>
              <a:rPr lang="en-US" dirty="0">
                <a:solidFill>
                  <a:srgbClr val="FF0000"/>
                </a:solidFill>
              </a:rPr>
              <a:t>Total for Question 1 = 4 marks)</a:t>
            </a:r>
          </a:p>
        </p:txBody>
      </p:sp>
      <p:sp>
        <p:nvSpPr>
          <p:cNvPr id="3" name="TextBox 2">
            <a:hlinkClick r:id="rId3" action="ppaction://hlinkfile"/>
          </p:cNvPr>
          <p:cNvSpPr txBox="1"/>
          <p:nvPr/>
        </p:nvSpPr>
        <p:spPr>
          <a:xfrm>
            <a:off x="8363168" y="1075383"/>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697730103"/>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66235"/>
            <a:ext cx="8568952" cy="5262979"/>
          </a:xfrm>
          <a:prstGeom prst="rect">
            <a:avLst/>
          </a:prstGeom>
        </p:spPr>
        <p:txBody>
          <a:bodyPr wrap="square">
            <a:spAutoFit/>
          </a:bodyPr>
          <a:lstStyle/>
          <a:p>
            <a:pPr>
              <a:buClr>
                <a:schemeClr val="accent6">
                  <a:lumMod val="50000"/>
                </a:schemeClr>
              </a:buClr>
            </a:pPr>
            <a:r>
              <a:rPr lang="en-US" sz="1680" dirty="0"/>
              <a:t>Explain why this answer is correct:</a:t>
            </a:r>
          </a:p>
          <a:p>
            <a:pPr marL="566738" indent="-285750">
              <a:buClr>
                <a:schemeClr val="accent6">
                  <a:lumMod val="50000"/>
                </a:schemeClr>
              </a:buClr>
              <a:buFont typeface="Courier New" panose="02070309020205020404" pitchFamily="49" charset="0"/>
              <a:buChar char="o"/>
            </a:pPr>
            <a:r>
              <a:rPr lang="en-US" sz="1680" dirty="0" smtClean="0"/>
              <a:t>Definition </a:t>
            </a:r>
            <a:r>
              <a:rPr lang="en-US" sz="1680" dirty="0"/>
              <a:t>of stakeholders: someone who has a </a:t>
            </a:r>
            <a:r>
              <a:rPr lang="en-US" sz="1680" dirty="0" smtClean="0"/>
              <a:t>vested interest </a:t>
            </a:r>
            <a:r>
              <a:rPr lang="en-US" sz="1680" dirty="0"/>
              <a:t>in the business and its activities. (1)</a:t>
            </a:r>
          </a:p>
          <a:p>
            <a:pPr marL="566738" indent="-285750">
              <a:buClr>
                <a:schemeClr val="accent6">
                  <a:lumMod val="50000"/>
                </a:schemeClr>
              </a:buClr>
              <a:buFont typeface="Courier New" panose="02070309020205020404" pitchFamily="49" charset="0"/>
              <a:buChar char="o"/>
            </a:pPr>
            <a:r>
              <a:rPr lang="en-US" sz="1680" dirty="0" smtClean="0"/>
              <a:t>Opening </a:t>
            </a:r>
            <a:r>
              <a:rPr lang="en-US" sz="1680" dirty="0"/>
              <a:t>until midnight every evening may mean </a:t>
            </a:r>
            <a:r>
              <a:rPr lang="en-US" sz="1680" dirty="0" smtClean="0"/>
              <a:t>longer working </a:t>
            </a:r>
            <a:r>
              <a:rPr lang="en-US" sz="1680" dirty="0"/>
              <a:t>hours/days/shifts. (1)</a:t>
            </a:r>
          </a:p>
          <a:p>
            <a:pPr marL="566738" indent="-285750">
              <a:buClr>
                <a:schemeClr val="accent6">
                  <a:lumMod val="50000"/>
                </a:schemeClr>
              </a:buClr>
              <a:buFont typeface="Courier New" panose="02070309020205020404" pitchFamily="49" charset="0"/>
              <a:buChar char="o"/>
            </a:pPr>
            <a:r>
              <a:rPr lang="en-US" sz="1680" dirty="0" smtClean="0"/>
              <a:t>This </a:t>
            </a:r>
            <a:r>
              <a:rPr lang="en-US" sz="1680" dirty="0"/>
              <a:t>will have a negative effect such as incurring </a:t>
            </a:r>
            <a:r>
              <a:rPr lang="en-US" sz="1680" dirty="0" smtClean="0"/>
              <a:t>higher costs </a:t>
            </a:r>
            <a:r>
              <a:rPr lang="en-US" sz="1680" dirty="0"/>
              <a:t>such as childcare/ transport issues. (1)</a:t>
            </a:r>
          </a:p>
          <a:p>
            <a:pPr>
              <a:buClr>
                <a:schemeClr val="accent6">
                  <a:lumMod val="50000"/>
                </a:schemeClr>
              </a:buClr>
            </a:pPr>
            <a:r>
              <a:rPr lang="en-US" sz="1680" dirty="0"/>
              <a:t>Alternatively, up to two of the marks above can </a:t>
            </a:r>
            <a:r>
              <a:rPr lang="en-US" sz="1680" dirty="0" smtClean="0"/>
              <a:t>be achieved </a:t>
            </a:r>
            <a:r>
              <a:rPr lang="en-US" sz="1680" dirty="0"/>
              <a:t>by explaining (not defining) distracters, </a:t>
            </a:r>
            <a:r>
              <a:rPr lang="en-US" sz="1680" dirty="0" smtClean="0"/>
              <a:t>for example</a:t>
            </a:r>
            <a:r>
              <a:rPr lang="en-US" sz="1680" dirty="0"/>
              <a:t>:</a:t>
            </a:r>
          </a:p>
          <a:p>
            <a:pPr marL="566738" indent="-285750">
              <a:buClr>
                <a:schemeClr val="accent6">
                  <a:lumMod val="50000"/>
                </a:schemeClr>
              </a:buClr>
              <a:buFont typeface="Courier New" panose="02070309020205020404" pitchFamily="49" charset="0"/>
              <a:buChar char="o"/>
            </a:pPr>
            <a:r>
              <a:rPr lang="en-US" sz="1680" dirty="0" smtClean="0"/>
              <a:t>A </a:t>
            </a:r>
            <a:r>
              <a:rPr lang="en-US" sz="1680" dirty="0"/>
              <a:t>is incorrect because customers would have longer </a:t>
            </a:r>
            <a:r>
              <a:rPr lang="en-US" sz="1680" dirty="0" smtClean="0"/>
              <a:t>opening hours </a:t>
            </a:r>
            <a:r>
              <a:rPr lang="en-US" sz="1680" dirty="0"/>
              <a:t>in which they could shop/purchase goods. (1)</a:t>
            </a:r>
          </a:p>
          <a:p>
            <a:pPr marL="566738" indent="-285750">
              <a:buClr>
                <a:schemeClr val="accent6">
                  <a:lumMod val="50000"/>
                </a:schemeClr>
              </a:buClr>
              <a:buFont typeface="Courier New" panose="02070309020205020404" pitchFamily="49" charset="0"/>
              <a:buChar char="o"/>
            </a:pPr>
            <a:r>
              <a:rPr lang="en-US" sz="1680" dirty="0" smtClean="0"/>
              <a:t>B </a:t>
            </a:r>
            <a:r>
              <a:rPr lang="en-US" sz="1680" dirty="0"/>
              <a:t>is incorrect because extra opening hours will not </a:t>
            </a:r>
            <a:r>
              <a:rPr lang="en-US" sz="1680" dirty="0" smtClean="0"/>
              <a:t>affect suppliers </a:t>
            </a:r>
            <a:r>
              <a:rPr lang="en-US" sz="1680" dirty="0"/>
              <a:t>as they may benefit from increased sales </a:t>
            </a:r>
            <a:r>
              <a:rPr lang="en-US" sz="1680" dirty="0" smtClean="0"/>
              <a:t>and therefore </a:t>
            </a:r>
            <a:r>
              <a:rPr lang="en-US" sz="1680" dirty="0"/>
              <a:t>more/higher value orders due to the </a:t>
            </a:r>
            <a:r>
              <a:rPr lang="en-US" sz="1680" dirty="0" smtClean="0"/>
              <a:t>extra opening </a:t>
            </a:r>
            <a:r>
              <a:rPr lang="en-US" sz="1680" dirty="0"/>
              <a:t>hours. (1)</a:t>
            </a:r>
          </a:p>
          <a:p>
            <a:pPr marL="566738" indent="-285750">
              <a:buClr>
                <a:schemeClr val="accent6">
                  <a:lumMod val="50000"/>
                </a:schemeClr>
              </a:buClr>
              <a:buFont typeface="Courier New" panose="02070309020205020404" pitchFamily="49" charset="0"/>
              <a:buChar char="o"/>
            </a:pPr>
            <a:r>
              <a:rPr lang="en-US" sz="1680" dirty="0" smtClean="0"/>
              <a:t>D </a:t>
            </a:r>
            <a:r>
              <a:rPr lang="en-US" sz="1680" dirty="0"/>
              <a:t>is incorrect because extra trading hours mean </a:t>
            </a:r>
            <a:r>
              <a:rPr lang="en-US" sz="1680" dirty="0" smtClean="0"/>
              <a:t>more customers </a:t>
            </a:r>
            <a:r>
              <a:rPr lang="en-US" sz="1680" dirty="0"/>
              <a:t>through Dubai Mall, which should increase </a:t>
            </a:r>
            <a:r>
              <a:rPr lang="en-US" sz="1680" dirty="0" smtClean="0"/>
              <a:t>sales and </a:t>
            </a:r>
            <a:r>
              <a:rPr lang="en-US" sz="1680" dirty="0"/>
              <a:t>profits which could mean higher shareholder dividends</a:t>
            </a:r>
            <a:r>
              <a:rPr lang="en-US" sz="1680" dirty="0" smtClean="0"/>
              <a:t>. (</a:t>
            </a:r>
            <a:r>
              <a:rPr lang="en-US" sz="1680" dirty="0"/>
              <a:t>1)</a:t>
            </a:r>
          </a:p>
          <a:p>
            <a:pPr>
              <a:buClr>
                <a:schemeClr val="accent6">
                  <a:lumMod val="50000"/>
                </a:schemeClr>
              </a:buClr>
            </a:pPr>
            <a:r>
              <a:rPr lang="en-US" sz="1680" dirty="0"/>
              <a:t>Any acceptable answer that shows </a:t>
            </a:r>
            <a:r>
              <a:rPr lang="en-US" sz="1680" dirty="0" smtClean="0"/>
              <a:t>selective knowledge/understanding/application </a:t>
            </a:r>
            <a:r>
              <a:rPr lang="en-US" sz="1680" dirty="0"/>
              <a:t>and/or development.</a:t>
            </a:r>
          </a:p>
          <a:p>
            <a:pPr>
              <a:buClr>
                <a:schemeClr val="accent6">
                  <a:lumMod val="50000"/>
                </a:schemeClr>
              </a:buClr>
            </a:pPr>
            <a:r>
              <a:rPr lang="en-US" sz="1680" dirty="0"/>
              <a:t>N.B. up to 2 marks out of 3 may be gained for part (b) </a:t>
            </a:r>
            <a:r>
              <a:rPr lang="en-US" sz="1680" dirty="0" smtClean="0"/>
              <a:t>if part </a:t>
            </a:r>
            <a:r>
              <a:rPr lang="en-US" sz="1680" dirty="0"/>
              <a:t>(a) is incorrect.</a:t>
            </a:r>
          </a:p>
        </p:txBody>
      </p:sp>
      <p:sp>
        <p:nvSpPr>
          <p:cNvPr id="6" name="Title 1"/>
          <p:cNvSpPr>
            <a:spLocks noGrp="1"/>
          </p:cNvSpPr>
          <p:nvPr>
            <p:ph type="title"/>
          </p:nvPr>
        </p:nvSpPr>
        <p:spPr>
          <a:xfrm>
            <a:off x="35496" y="72008"/>
            <a:ext cx="7704856" cy="548680"/>
          </a:xfrm>
        </p:spPr>
        <p:txBody>
          <a:bodyPr>
            <a:noAutofit/>
          </a:bodyPr>
          <a:lstStyle/>
          <a:p>
            <a:r>
              <a:rPr lang="en-GB" sz="3600" dirty="0"/>
              <a:t>10 – Exam Questions – 2016 January</a:t>
            </a:r>
            <a:endParaRPr lang="en-GB" sz="3600" b="1" dirty="0" smtClean="0"/>
          </a:p>
        </p:txBody>
      </p:sp>
    </p:spTree>
    <p:extLst>
      <p:ext uri="{BB962C8B-B14F-4D97-AF65-F5344CB8AC3E}">
        <p14:creationId xmlns:p14="http://schemas.microsoft.com/office/powerpoint/2010/main" val="12527940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18349"/>
            <a:ext cx="8568952" cy="5262979"/>
          </a:xfrm>
          <a:prstGeom prst="rect">
            <a:avLst/>
          </a:prstGeom>
        </p:spPr>
        <p:txBody>
          <a:bodyPr wrap="square">
            <a:spAutoFit/>
          </a:bodyPr>
          <a:lstStyle/>
          <a:p>
            <a:pPr marL="347663" indent="-347663">
              <a:buClr>
                <a:schemeClr val="accent6">
                  <a:lumMod val="50000"/>
                </a:schemeClr>
              </a:buClr>
              <a:buFont typeface="Wingdings 3" panose="05040102010807070707" pitchFamily="18" charset="2"/>
              <a:buChar char=""/>
            </a:pPr>
            <a:r>
              <a:rPr lang="en-US" sz="2100" dirty="0" smtClean="0">
                <a:solidFill>
                  <a:srgbClr val="FF0000"/>
                </a:solidFill>
              </a:rPr>
              <a:t>Following her success with Adina, </a:t>
            </a:r>
            <a:r>
              <a:rPr lang="en-US" sz="2100" dirty="0" err="1" smtClean="0">
                <a:solidFill>
                  <a:srgbClr val="FF0000"/>
                </a:solidFill>
              </a:rPr>
              <a:t>Magatte</a:t>
            </a:r>
            <a:r>
              <a:rPr lang="en-US" sz="2100" dirty="0" smtClean="0">
                <a:solidFill>
                  <a:srgbClr val="FF0000"/>
                </a:solidFill>
              </a:rPr>
              <a:t> decided to set up another company, Tiossan. Tiossan is a </a:t>
            </a:r>
            <a:r>
              <a:rPr lang="en-US" sz="2100" dirty="0" err="1" smtClean="0">
                <a:solidFill>
                  <a:srgbClr val="FF0000"/>
                </a:solidFill>
              </a:rPr>
              <a:t>returnto</a:t>
            </a:r>
            <a:r>
              <a:rPr lang="en-US" sz="2100" dirty="0" smtClean="0">
                <a:solidFill>
                  <a:srgbClr val="FF0000"/>
                </a:solidFill>
              </a:rPr>
              <a:t> her original dream to bring more of her native Senegalese culture to the US market. Her vision is to share her culture with the West, hoping Senegalese people will learn to value their own culture.</a:t>
            </a:r>
          </a:p>
          <a:p>
            <a:pPr marL="347663" indent="-347663">
              <a:buClr>
                <a:schemeClr val="accent6">
                  <a:lumMod val="50000"/>
                </a:schemeClr>
              </a:buClr>
              <a:buFont typeface="Wingdings 3" panose="05040102010807070707" pitchFamily="18" charset="2"/>
              <a:buChar char=""/>
            </a:pPr>
            <a:r>
              <a:rPr lang="en-US" sz="2100" dirty="0" smtClean="0">
                <a:solidFill>
                  <a:srgbClr val="FF0000"/>
                </a:solidFill>
              </a:rPr>
              <a:t>Tiossan has been described in some media as a high-end skincare products manufacturer. When asked to define ‘high end’, </a:t>
            </a:r>
            <a:r>
              <a:rPr lang="en-US" sz="2100" dirty="0" err="1" smtClean="0">
                <a:solidFill>
                  <a:srgbClr val="FF0000"/>
                </a:solidFill>
              </a:rPr>
              <a:t>Magatte</a:t>
            </a:r>
            <a:r>
              <a:rPr lang="en-US" sz="2100" dirty="0" smtClean="0">
                <a:solidFill>
                  <a:srgbClr val="FF0000"/>
                </a:solidFill>
              </a:rPr>
              <a:t> states “I spend many hours working on my recipes to perfect the look, feel, performance, and scents of my products. I search for the best ingredients from around the world, to find suppliers who produce the best quality.</a:t>
            </a:r>
          </a:p>
          <a:p>
            <a:pPr marL="347663" indent="-347663">
              <a:buClr>
                <a:schemeClr val="accent6">
                  <a:lumMod val="50000"/>
                </a:schemeClr>
              </a:buClr>
              <a:buFont typeface="Wingdings 3" panose="05040102010807070707" pitchFamily="18" charset="2"/>
              <a:buChar char=""/>
            </a:pPr>
            <a:r>
              <a:rPr lang="en-US" sz="2100" dirty="0" smtClean="0">
                <a:solidFill>
                  <a:srgbClr val="FF0000"/>
                </a:solidFill>
              </a:rPr>
              <a:t>I’ve spent thousands of hours working on my designs, my brand, and my message, and constantly refine them.”</a:t>
            </a:r>
          </a:p>
          <a:p>
            <a:pPr marL="347663" indent="-347663">
              <a:buClr>
                <a:schemeClr val="accent6">
                  <a:lumMod val="50000"/>
                </a:schemeClr>
              </a:buClr>
              <a:buFont typeface="Wingdings 3" panose="05040102010807070707" pitchFamily="18" charset="2"/>
              <a:buChar char=""/>
            </a:pPr>
            <a:r>
              <a:rPr lang="en-US" sz="2100" dirty="0" err="1" smtClean="0">
                <a:solidFill>
                  <a:srgbClr val="FF0000"/>
                </a:solidFill>
              </a:rPr>
              <a:t>Magatte</a:t>
            </a:r>
            <a:r>
              <a:rPr lang="en-US" sz="2100" dirty="0" smtClean="0">
                <a:solidFill>
                  <a:srgbClr val="FF0000"/>
                </a:solidFill>
              </a:rPr>
              <a:t> has mostly self-funded Tiossan along with a few carefully selected outside investors who are also deeply committed to the Tiossan vision. </a:t>
            </a:r>
            <a:endParaRPr lang="en-US" sz="21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600" dirty="0"/>
              <a:t>10 – Exam Questions – 2016 January</a:t>
            </a:r>
            <a:endParaRPr lang="en-GB" sz="3600" b="1" dirty="0" smtClean="0"/>
          </a:p>
        </p:txBody>
      </p:sp>
      <p:sp>
        <p:nvSpPr>
          <p:cNvPr id="5" name="TextBox 4">
            <a:hlinkClick r:id="rId3" action="ppaction://hlinkfile"/>
          </p:cNvPr>
          <p:cNvSpPr txBox="1"/>
          <p:nvPr/>
        </p:nvSpPr>
        <p:spPr>
          <a:xfrm>
            <a:off x="8363168" y="1075383"/>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515876425"/>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66235"/>
            <a:ext cx="8568952" cy="5262979"/>
          </a:xfrm>
          <a:prstGeom prst="rect">
            <a:avLst/>
          </a:prstGeom>
        </p:spPr>
        <p:txBody>
          <a:bodyPr wrap="square">
            <a:spAutoFit/>
          </a:bodyPr>
          <a:lstStyle/>
          <a:p>
            <a:pPr marL="347663" indent="-347663">
              <a:buClr>
                <a:schemeClr val="accent6">
                  <a:lumMod val="50000"/>
                </a:schemeClr>
              </a:buClr>
              <a:buFont typeface="Wingdings 3" panose="05040102010807070707" pitchFamily="18" charset="2"/>
              <a:buChar char=""/>
            </a:pPr>
            <a:r>
              <a:rPr lang="en-US" sz="2100" dirty="0" smtClean="0">
                <a:solidFill>
                  <a:srgbClr val="FF0000"/>
                </a:solidFill>
              </a:rPr>
              <a:t>Part </a:t>
            </a:r>
            <a:r>
              <a:rPr lang="en-US" sz="2100" dirty="0">
                <a:solidFill>
                  <a:srgbClr val="FF0000"/>
                </a:solidFill>
              </a:rPr>
              <a:t>of that vision is </a:t>
            </a:r>
            <a:r>
              <a:rPr lang="en-US" sz="2100" dirty="0" smtClean="0">
                <a:solidFill>
                  <a:srgbClr val="FF0000"/>
                </a:solidFill>
              </a:rPr>
              <a:t>to support </a:t>
            </a:r>
            <a:r>
              <a:rPr lang="en-US" sz="2100" dirty="0" err="1">
                <a:solidFill>
                  <a:srgbClr val="FF0000"/>
                </a:solidFill>
              </a:rPr>
              <a:t>Tiossan’s</a:t>
            </a:r>
            <a:r>
              <a:rPr lang="en-US" sz="2100" dirty="0">
                <a:solidFill>
                  <a:srgbClr val="FF0000"/>
                </a:solidFill>
              </a:rPr>
              <a:t> ‘Bottle of Ambition’ project, which </a:t>
            </a:r>
            <a:r>
              <a:rPr lang="en-US" sz="2100" dirty="0" smtClean="0">
                <a:solidFill>
                  <a:srgbClr val="FF0000"/>
                </a:solidFill>
              </a:rPr>
              <a:t>devotes 10</a:t>
            </a:r>
            <a:r>
              <a:rPr lang="en-US" sz="2100" dirty="0">
                <a:solidFill>
                  <a:srgbClr val="FF0000"/>
                </a:solidFill>
              </a:rPr>
              <a:t>% of profits from every beauty product sold to </a:t>
            </a:r>
            <a:r>
              <a:rPr lang="en-US" sz="2100" dirty="0" smtClean="0">
                <a:solidFill>
                  <a:srgbClr val="FF0000"/>
                </a:solidFill>
              </a:rPr>
              <a:t>creating innovative </a:t>
            </a:r>
            <a:r>
              <a:rPr lang="en-US" sz="2100" dirty="0">
                <a:solidFill>
                  <a:srgbClr val="FF0000"/>
                </a:solidFill>
              </a:rPr>
              <a:t>business schools in Senegal.</a:t>
            </a:r>
          </a:p>
          <a:p>
            <a:pPr marL="347663" indent="-347663">
              <a:buClr>
                <a:schemeClr val="accent6">
                  <a:lumMod val="50000"/>
                </a:schemeClr>
              </a:buClr>
              <a:buFont typeface="Wingdings 3" panose="05040102010807070707" pitchFamily="18" charset="2"/>
              <a:buChar char=""/>
            </a:pPr>
            <a:r>
              <a:rPr lang="en-US" sz="2100" dirty="0" err="1">
                <a:solidFill>
                  <a:srgbClr val="FF0000"/>
                </a:solidFill>
              </a:rPr>
              <a:t>Magatte</a:t>
            </a:r>
            <a:r>
              <a:rPr lang="en-US" sz="2100" dirty="0">
                <a:solidFill>
                  <a:srgbClr val="FF0000"/>
                </a:solidFill>
              </a:rPr>
              <a:t> states “The newly rich in China, Brazil and India want to buy luxury </a:t>
            </a:r>
            <a:r>
              <a:rPr lang="en-US" sz="2100" dirty="0" smtClean="0">
                <a:solidFill>
                  <a:srgbClr val="FF0000"/>
                </a:solidFill>
              </a:rPr>
              <a:t>products and </a:t>
            </a:r>
            <a:r>
              <a:rPr lang="en-US" sz="2100" dirty="0">
                <a:solidFill>
                  <a:srgbClr val="FF0000"/>
                </a:solidFill>
              </a:rPr>
              <a:t>they are keeping older brands, like Chanel, alive. Soon, they will want to buy Tiossan.</a:t>
            </a:r>
          </a:p>
          <a:p>
            <a:pPr marL="347663" indent="-347663">
              <a:buClr>
                <a:schemeClr val="accent6">
                  <a:lumMod val="50000"/>
                </a:schemeClr>
              </a:buClr>
              <a:buFont typeface="Wingdings 3" panose="05040102010807070707" pitchFamily="18" charset="2"/>
              <a:buChar char=""/>
            </a:pPr>
            <a:r>
              <a:rPr lang="en-US" sz="2100" dirty="0">
                <a:solidFill>
                  <a:srgbClr val="FF0000"/>
                </a:solidFill>
              </a:rPr>
              <a:t>The aim is to make sure that people really like the scents, the textures, the packaging, </a:t>
            </a:r>
            <a:r>
              <a:rPr lang="en-US" sz="2100" dirty="0" smtClean="0">
                <a:solidFill>
                  <a:srgbClr val="FF0000"/>
                </a:solidFill>
              </a:rPr>
              <a:t>so we </a:t>
            </a:r>
            <a:r>
              <a:rPr lang="en-US" sz="2100" dirty="0">
                <a:solidFill>
                  <a:srgbClr val="FF0000"/>
                </a:solidFill>
              </a:rPr>
              <a:t>are talking to potential customers. Customers are trying the new products on </a:t>
            </a:r>
            <a:r>
              <a:rPr lang="en-US" sz="2100" dirty="0" smtClean="0">
                <a:solidFill>
                  <a:srgbClr val="FF0000"/>
                </a:solidFill>
              </a:rPr>
              <a:t>their skin </a:t>
            </a:r>
            <a:r>
              <a:rPr lang="en-US" sz="2100" dirty="0">
                <a:solidFill>
                  <a:srgbClr val="FF0000"/>
                </a:solidFill>
              </a:rPr>
              <a:t>to find out for themselves. Product trials are taking place. Top branding firms </a:t>
            </a:r>
            <a:r>
              <a:rPr lang="en-US" sz="2100" dirty="0" smtClean="0">
                <a:solidFill>
                  <a:srgbClr val="FF0000"/>
                </a:solidFill>
              </a:rPr>
              <a:t>stuck to </a:t>
            </a:r>
            <a:r>
              <a:rPr lang="en-US" sz="2100" dirty="0">
                <a:solidFill>
                  <a:srgbClr val="FF0000"/>
                </a:solidFill>
              </a:rPr>
              <a:t>the old ways of designing Africa in traditional colonial, safari or tribal </a:t>
            </a:r>
            <a:r>
              <a:rPr lang="en-US" sz="2100" dirty="0" smtClean="0">
                <a:solidFill>
                  <a:srgbClr val="FF0000"/>
                </a:solidFill>
              </a:rPr>
              <a:t>styles.</a:t>
            </a:r>
          </a:p>
          <a:p>
            <a:pPr marL="347663" indent="-347663">
              <a:buClr>
                <a:schemeClr val="accent6">
                  <a:lumMod val="50000"/>
                </a:schemeClr>
              </a:buClr>
              <a:buFont typeface="Wingdings 3" panose="05040102010807070707" pitchFamily="18" charset="2"/>
              <a:buChar char=""/>
            </a:pPr>
            <a:r>
              <a:rPr lang="en-US" sz="2100" dirty="0" smtClean="0">
                <a:solidFill>
                  <a:srgbClr val="FF0000"/>
                </a:solidFill>
              </a:rPr>
              <a:t>People are </a:t>
            </a:r>
            <a:r>
              <a:rPr lang="en-US" sz="2100" dirty="0">
                <a:solidFill>
                  <a:srgbClr val="FF0000"/>
                </a:solidFill>
              </a:rPr>
              <a:t>looking at </a:t>
            </a:r>
            <a:r>
              <a:rPr lang="en-US" sz="2100" dirty="0" err="1">
                <a:solidFill>
                  <a:srgbClr val="FF0000"/>
                </a:solidFill>
              </a:rPr>
              <a:t>Tiossan’s</a:t>
            </a:r>
            <a:r>
              <a:rPr lang="en-US" sz="2100" dirty="0">
                <a:solidFill>
                  <a:srgbClr val="FF0000"/>
                </a:solidFill>
              </a:rPr>
              <a:t> product design and say this is an entirely new design. You </a:t>
            </a:r>
            <a:r>
              <a:rPr lang="en-US" sz="2100" dirty="0" smtClean="0">
                <a:solidFill>
                  <a:srgbClr val="FF0000"/>
                </a:solidFill>
              </a:rPr>
              <a:t>can see </a:t>
            </a:r>
            <a:r>
              <a:rPr lang="en-US" sz="2100" dirty="0">
                <a:solidFill>
                  <a:srgbClr val="FF0000"/>
                </a:solidFill>
              </a:rPr>
              <a:t>that there is something exotic about it. Innovative product design is bringing </a:t>
            </a:r>
            <a:r>
              <a:rPr lang="en-US" sz="2100" dirty="0" smtClean="0">
                <a:solidFill>
                  <a:srgbClr val="FF0000"/>
                </a:solidFill>
              </a:rPr>
              <a:t>new meaning </a:t>
            </a:r>
            <a:r>
              <a:rPr lang="en-US" sz="2100" dirty="0">
                <a:solidFill>
                  <a:srgbClr val="FF0000"/>
                </a:solidFill>
              </a:rPr>
              <a:t>to Contemporary Africa.”</a:t>
            </a:r>
          </a:p>
        </p:txBody>
      </p:sp>
      <p:sp>
        <p:nvSpPr>
          <p:cNvPr id="6" name="Title 1"/>
          <p:cNvSpPr>
            <a:spLocks noGrp="1"/>
          </p:cNvSpPr>
          <p:nvPr>
            <p:ph type="title"/>
          </p:nvPr>
        </p:nvSpPr>
        <p:spPr>
          <a:xfrm>
            <a:off x="35496" y="72008"/>
            <a:ext cx="7704856" cy="548680"/>
          </a:xfrm>
        </p:spPr>
        <p:txBody>
          <a:bodyPr>
            <a:noAutofit/>
          </a:bodyPr>
          <a:lstStyle/>
          <a:p>
            <a:r>
              <a:rPr lang="en-GB" sz="3600" dirty="0"/>
              <a:t>10 – Exam Questions – 2016 January</a:t>
            </a:r>
            <a:endParaRPr lang="en-GB" sz="3600" b="1" dirty="0" smtClean="0"/>
          </a:p>
        </p:txBody>
      </p:sp>
      <p:sp>
        <p:nvSpPr>
          <p:cNvPr id="5" name="TextBox 4">
            <a:hlinkClick r:id="rId3" action="ppaction://hlinkfile"/>
          </p:cNvPr>
          <p:cNvSpPr txBox="1"/>
          <p:nvPr/>
        </p:nvSpPr>
        <p:spPr>
          <a:xfrm>
            <a:off x="8363168" y="1435423"/>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833128580"/>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66235"/>
            <a:ext cx="8568952" cy="5586145"/>
          </a:xfrm>
          <a:prstGeom prst="rect">
            <a:avLst/>
          </a:prstGeom>
        </p:spPr>
        <p:txBody>
          <a:bodyPr wrap="square">
            <a:spAutoFit/>
          </a:bodyPr>
          <a:lstStyle/>
          <a:p>
            <a:pPr marL="457200" indent="-457200">
              <a:buClr>
                <a:schemeClr val="accent6">
                  <a:lumMod val="50000"/>
                </a:schemeClr>
              </a:buClr>
              <a:buFont typeface="+mj-lt"/>
              <a:buAutoNum type="arabicPeriod" startAt="5"/>
            </a:pPr>
            <a:r>
              <a:rPr lang="en-US" sz="2100" dirty="0" smtClean="0">
                <a:solidFill>
                  <a:srgbClr val="FF0000"/>
                </a:solidFill>
              </a:rPr>
              <a:t>Kellogg’s </a:t>
            </a:r>
            <a:r>
              <a:rPr lang="en-US" sz="2100" dirty="0">
                <a:solidFill>
                  <a:srgbClr val="FF0000"/>
                </a:solidFill>
              </a:rPr>
              <a:t>gave free samples to shoppers when launching its White Chocolate </a:t>
            </a:r>
            <a:r>
              <a:rPr lang="en-US" sz="2100" dirty="0" err="1" smtClean="0">
                <a:solidFill>
                  <a:srgbClr val="FF0000"/>
                </a:solidFill>
              </a:rPr>
              <a:t>Krave</a:t>
            </a:r>
            <a:r>
              <a:rPr lang="en-US" sz="2100" dirty="0" smtClean="0">
                <a:solidFill>
                  <a:srgbClr val="FF0000"/>
                </a:solidFill>
              </a:rPr>
              <a:t> cereal.</a:t>
            </a:r>
            <a:br>
              <a:rPr lang="en-US" sz="2100" dirty="0" smtClean="0">
                <a:solidFill>
                  <a:srgbClr val="FF0000"/>
                </a:solidFill>
              </a:rPr>
            </a:br>
            <a:r>
              <a:rPr lang="en-US" sz="2100" dirty="0" smtClean="0">
                <a:solidFill>
                  <a:srgbClr val="FF0000"/>
                </a:solidFill>
              </a:rPr>
              <a:t>(</a:t>
            </a:r>
            <a:r>
              <a:rPr lang="en-US" sz="2100" dirty="0">
                <a:solidFill>
                  <a:srgbClr val="FF0000"/>
                </a:solidFill>
              </a:rPr>
              <a:t>a) Which one of the following is likely to be the main reason why Kellogg’s </a:t>
            </a:r>
            <a:r>
              <a:rPr lang="en-US" sz="2100" dirty="0" smtClean="0">
                <a:solidFill>
                  <a:srgbClr val="FF0000"/>
                </a:solidFill>
              </a:rPr>
              <a:t>offered free </a:t>
            </a:r>
            <a:r>
              <a:rPr lang="en-US" sz="2100" dirty="0">
                <a:solidFill>
                  <a:srgbClr val="FF0000"/>
                </a:solidFill>
              </a:rPr>
              <a:t>samples</a:t>
            </a:r>
            <a:r>
              <a:rPr lang="en-US" sz="2100" dirty="0" smtClean="0">
                <a:solidFill>
                  <a:srgbClr val="FF0000"/>
                </a:solidFill>
              </a:rPr>
              <a:t>?	[1]</a:t>
            </a:r>
            <a:endParaRPr lang="en-US" sz="2100" dirty="0">
              <a:solidFill>
                <a:srgbClr val="FF0000"/>
              </a:solidFill>
            </a:endParaRPr>
          </a:p>
          <a:p>
            <a:pPr marL="863600" indent="-400050">
              <a:buClr>
                <a:schemeClr val="accent6">
                  <a:lumMod val="50000"/>
                </a:schemeClr>
              </a:buClr>
              <a:buFont typeface="+mj-lt"/>
              <a:buAutoNum type="alphaLcParenR"/>
            </a:pPr>
            <a:r>
              <a:rPr lang="en-US" sz="2100" dirty="0" smtClean="0">
                <a:solidFill>
                  <a:srgbClr val="FF0000"/>
                </a:solidFill>
              </a:rPr>
              <a:t>To </a:t>
            </a:r>
            <a:r>
              <a:rPr lang="en-US" sz="2100" dirty="0">
                <a:solidFill>
                  <a:srgbClr val="FF0000"/>
                </a:solidFill>
              </a:rPr>
              <a:t>identify potential bias</a:t>
            </a:r>
          </a:p>
          <a:p>
            <a:pPr marL="863600" indent="-400050">
              <a:buClr>
                <a:schemeClr val="accent6">
                  <a:lumMod val="50000"/>
                </a:schemeClr>
              </a:buClr>
              <a:buFont typeface="+mj-lt"/>
              <a:buAutoNum type="alphaLcParenR"/>
            </a:pPr>
            <a:r>
              <a:rPr lang="en-US" sz="2100" dirty="0" smtClean="0">
                <a:solidFill>
                  <a:srgbClr val="FF0000"/>
                </a:solidFill>
              </a:rPr>
              <a:t>To </a:t>
            </a:r>
            <a:r>
              <a:rPr lang="en-US" sz="2100" dirty="0">
                <a:solidFill>
                  <a:srgbClr val="FF0000"/>
                </a:solidFill>
              </a:rPr>
              <a:t>encourage sales</a:t>
            </a:r>
          </a:p>
          <a:p>
            <a:pPr marL="863600" indent="-400050">
              <a:buClr>
                <a:schemeClr val="accent6">
                  <a:lumMod val="50000"/>
                </a:schemeClr>
              </a:buClr>
              <a:buFont typeface="+mj-lt"/>
              <a:buAutoNum type="alphaLcParenR"/>
            </a:pPr>
            <a:r>
              <a:rPr lang="en-US" sz="2100" dirty="0" smtClean="0">
                <a:solidFill>
                  <a:srgbClr val="FF0000"/>
                </a:solidFill>
              </a:rPr>
              <a:t>To </a:t>
            </a:r>
            <a:r>
              <a:rPr lang="en-US" sz="2100" dirty="0">
                <a:solidFill>
                  <a:srgbClr val="FF0000"/>
                </a:solidFill>
              </a:rPr>
              <a:t>segment the market</a:t>
            </a:r>
          </a:p>
          <a:p>
            <a:pPr marL="863600" indent="-400050">
              <a:buClr>
                <a:schemeClr val="accent6">
                  <a:lumMod val="50000"/>
                </a:schemeClr>
              </a:buClr>
              <a:buFont typeface="+mj-lt"/>
              <a:buAutoNum type="alphaLcParenR"/>
            </a:pPr>
            <a:r>
              <a:rPr lang="en-US" sz="2100" dirty="0" smtClean="0">
                <a:solidFill>
                  <a:srgbClr val="FF0000"/>
                </a:solidFill>
              </a:rPr>
              <a:t>To </a:t>
            </a:r>
            <a:r>
              <a:rPr lang="en-US" sz="2100" dirty="0">
                <a:solidFill>
                  <a:srgbClr val="FF0000"/>
                </a:solidFill>
              </a:rPr>
              <a:t>save shoppers money</a:t>
            </a:r>
          </a:p>
          <a:p>
            <a:pPr>
              <a:buClr>
                <a:schemeClr val="accent6">
                  <a:lumMod val="50000"/>
                </a:schemeClr>
              </a:buClr>
            </a:pPr>
            <a:r>
              <a:rPr lang="en-US" sz="2100" dirty="0" smtClean="0">
                <a:solidFill>
                  <a:srgbClr val="FF0000"/>
                </a:solidFill>
              </a:rPr>
              <a:t>Answer  [  ]</a:t>
            </a:r>
            <a:endParaRPr lang="en-US" sz="2100" dirty="0">
              <a:solidFill>
                <a:srgbClr val="FF0000"/>
              </a:solidFill>
            </a:endParaRPr>
          </a:p>
          <a:p>
            <a:pPr marL="463550">
              <a:buClr>
                <a:schemeClr val="accent6">
                  <a:lumMod val="50000"/>
                </a:schemeClr>
              </a:buClr>
            </a:pPr>
            <a:r>
              <a:rPr lang="en-US" sz="2100" dirty="0">
                <a:solidFill>
                  <a:srgbClr val="FF0000"/>
                </a:solidFill>
              </a:rPr>
              <a:t>(b) Explain why this answer is correct</a:t>
            </a:r>
            <a:r>
              <a:rPr lang="en-US" sz="2100" dirty="0" smtClean="0">
                <a:solidFill>
                  <a:srgbClr val="FF0000"/>
                </a:solidFill>
              </a:rPr>
              <a:t>. 	[3</a:t>
            </a:r>
            <a:r>
              <a:rPr lang="en-US" sz="2100" dirty="0">
                <a:solidFill>
                  <a:srgbClr val="FF0000"/>
                </a:solidFill>
              </a:rPr>
              <a:t>]</a:t>
            </a:r>
            <a:endParaRPr lang="en-US" sz="2100" dirty="0" smtClean="0">
              <a:solidFill>
                <a:srgbClr val="FF0000"/>
              </a:solidFill>
            </a:endParaRPr>
          </a:p>
          <a:p>
            <a:pPr>
              <a:buClr>
                <a:schemeClr val="accent6">
                  <a:lumMod val="50000"/>
                </a:schemeClr>
              </a:buClr>
            </a:pPr>
            <a:r>
              <a:rPr lang="en-US" sz="21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100" dirty="0">
                <a:solidFill>
                  <a:srgbClr val="FF0000"/>
                </a:solidFill>
              </a:rPr>
              <a:t>Total for Question </a:t>
            </a:r>
            <a:r>
              <a:rPr lang="en-US" sz="2100" dirty="0" smtClean="0">
                <a:solidFill>
                  <a:srgbClr val="FF0000"/>
                </a:solidFill>
              </a:rPr>
              <a:t>5 </a:t>
            </a:r>
            <a:r>
              <a:rPr lang="en-US" sz="2100" dirty="0">
                <a:solidFill>
                  <a:srgbClr val="FF0000"/>
                </a:solidFill>
              </a:rPr>
              <a:t>= </a:t>
            </a:r>
            <a:r>
              <a:rPr lang="en-US" sz="2100" dirty="0" smtClean="0">
                <a:solidFill>
                  <a:srgbClr val="FF0000"/>
                </a:solidFill>
              </a:rPr>
              <a:t>4 </a:t>
            </a:r>
            <a:r>
              <a:rPr lang="en-US" sz="2100" dirty="0">
                <a:solidFill>
                  <a:srgbClr val="FF0000"/>
                </a:solidFill>
              </a:rPr>
              <a:t>marks)</a:t>
            </a:r>
          </a:p>
        </p:txBody>
      </p:sp>
      <p:sp>
        <p:nvSpPr>
          <p:cNvPr id="6" name="Title 1"/>
          <p:cNvSpPr>
            <a:spLocks noGrp="1"/>
          </p:cNvSpPr>
          <p:nvPr>
            <p:ph type="title"/>
          </p:nvPr>
        </p:nvSpPr>
        <p:spPr>
          <a:xfrm>
            <a:off x="35496" y="72008"/>
            <a:ext cx="7704856" cy="548680"/>
          </a:xfrm>
        </p:spPr>
        <p:txBody>
          <a:bodyPr>
            <a:noAutofit/>
          </a:bodyPr>
          <a:lstStyle/>
          <a:p>
            <a:r>
              <a:rPr lang="en-GB" sz="3600" b="1" dirty="0" smtClean="0"/>
              <a:t>10 – Exam Questions 2015 - May</a:t>
            </a:r>
          </a:p>
        </p:txBody>
      </p:sp>
      <p:sp>
        <p:nvSpPr>
          <p:cNvPr id="5" name="TextBox 4">
            <a:hlinkClick r:id="rId3" action="ppaction://hlinkfile"/>
          </p:cNvPr>
          <p:cNvSpPr txBox="1"/>
          <p:nvPr/>
        </p:nvSpPr>
        <p:spPr>
          <a:xfrm>
            <a:off x="8363168" y="1363415"/>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581345020"/>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66235"/>
            <a:ext cx="8568952" cy="5847755"/>
          </a:xfrm>
          <a:prstGeom prst="rect">
            <a:avLst/>
          </a:prstGeom>
        </p:spPr>
        <p:txBody>
          <a:bodyPr wrap="square">
            <a:spAutoFit/>
          </a:bodyPr>
          <a:lstStyle/>
          <a:p>
            <a:pPr>
              <a:buClr>
                <a:schemeClr val="accent6">
                  <a:lumMod val="50000"/>
                </a:schemeClr>
              </a:buClr>
            </a:pPr>
            <a:r>
              <a:rPr lang="en-US" sz="1680" dirty="0"/>
              <a:t>Explain why this answer is correct:</a:t>
            </a:r>
          </a:p>
          <a:p>
            <a:pPr marL="631825" indent="-285750">
              <a:buClr>
                <a:schemeClr val="accent6">
                  <a:lumMod val="50000"/>
                </a:schemeClr>
              </a:buClr>
              <a:buFont typeface="Courier New" panose="02070309020205020404" pitchFamily="49" charset="0"/>
              <a:buChar char="o"/>
            </a:pPr>
            <a:r>
              <a:rPr lang="en-US" sz="1680" dirty="0" smtClean="0"/>
              <a:t>Free </a:t>
            </a:r>
            <a:r>
              <a:rPr lang="en-US" sz="1680" dirty="0"/>
              <a:t>samples are a small amount of a product given </a:t>
            </a:r>
            <a:r>
              <a:rPr lang="en-US" sz="1680" dirty="0" smtClean="0"/>
              <a:t>to consumers </a:t>
            </a:r>
            <a:r>
              <a:rPr lang="en-US" sz="1680" dirty="0"/>
              <a:t>who may not have tried the product before. </a:t>
            </a:r>
            <a:r>
              <a:rPr lang="en-US" sz="1680" dirty="0" smtClean="0"/>
              <a:t>[1]</a:t>
            </a:r>
            <a:endParaRPr lang="en-US" sz="1680" dirty="0"/>
          </a:p>
          <a:p>
            <a:pPr marL="631825" indent="-285750">
              <a:buClr>
                <a:schemeClr val="accent6">
                  <a:lumMod val="50000"/>
                </a:schemeClr>
              </a:buClr>
              <a:buFont typeface="Courier New" panose="02070309020205020404" pitchFamily="49" charset="0"/>
              <a:buChar char="o"/>
            </a:pPr>
            <a:r>
              <a:rPr lang="en-US" sz="1680" dirty="0" smtClean="0"/>
              <a:t>Consumers </a:t>
            </a:r>
            <a:r>
              <a:rPr lang="en-US" sz="1680" dirty="0"/>
              <a:t>often need an incentive to try a new product, </a:t>
            </a:r>
            <a:r>
              <a:rPr lang="en-US" sz="1680" dirty="0" smtClean="0"/>
              <a:t>to remove </a:t>
            </a:r>
            <a:r>
              <a:rPr lang="en-US" sz="1680" dirty="0"/>
              <a:t>barriers and develop a taste for it so free </a:t>
            </a:r>
            <a:r>
              <a:rPr lang="en-US" sz="1680" dirty="0" smtClean="0"/>
              <a:t>samples are </a:t>
            </a:r>
            <a:r>
              <a:rPr lang="en-US" sz="1680" dirty="0"/>
              <a:t>offered. </a:t>
            </a:r>
            <a:r>
              <a:rPr lang="en-US" sz="1680" dirty="0" smtClean="0"/>
              <a:t>[1]</a:t>
            </a:r>
            <a:endParaRPr lang="en-US" sz="1680" dirty="0"/>
          </a:p>
          <a:p>
            <a:pPr marL="631825" indent="-285750">
              <a:buClr>
                <a:schemeClr val="accent6">
                  <a:lumMod val="50000"/>
                </a:schemeClr>
              </a:buClr>
              <a:buFont typeface="Courier New" panose="02070309020205020404" pitchFamily="49" charset="0"/>
              <a:buChar char="o"/>
            </a:pPr>
            <a:r>
              <a:rPr lang="en-US" sz="1680" dirty="0" smtClean="0"/>
              <a:t>Sales </a:t>
            </a:r>
            <a:r>
              <a:rPr lang="en-US" sz="1680" dirty="0"/>
              <a:t>usually increase after product trials and </a:t>
            </a:r>
            <a:r>
              <a:rPr lang="en-US" sz="1680" dirty="0" smtClean="0"/>
              <a:t>repeat purchases </a:t>
            </a:r>
            <a:r>
              <a:rPr lang="en-US" sz="1680" dirty="0"/>
              <a:t>will occur when the consumer tries, likes </a:t>
            </a:r>
            <a:r>
              <a:rPr lang="en-US" sz="1680" dirty="0" smtClean="0"/>
              <a:t>and becomes </a:t>
            </a:r>
            <a:r>
              <a:rPr lang="en-US" sz="1680" dirty="0"/>
              <a:t>loyal to a product and they buy it regularly. </a:t>
            </a:r>
            <a:r>
              <a:rPr lang="en-US" sz="1680" dirty="0" smtClean="0"/>
              <a:t>[1]</a:t>
            </a:r>
            <a:endParaRPr lang="en-US" sz="1680" dirty="0"/>
          </a:p>
          <a:p>
            <a:pPr>
              <a:buClr>
                <a:schemeClr val="accent6">
                  <a:lumMod val="50000"/>
                </a:schemeClr>
              </a:buClr>
            </a:pPr>
            <a:r>
              <a:rPr lang="en-US" sz="1680" dirty="0"/>
              <a:t>Alternatively, up to two of the marks above can </a:t>
            </a:r>
            <a:r>
              <a:rPr lang="en-US" sz="1680" dirty="0" smtClean="0"/>
              <a:t>be achieved </a:t>
            </a:r>
            <a:r>
              <a:rPr lang="en-US" sz="1680" dirty="0"/>
              <a:t>by explaining (not defining) distracters, </a:t>
            </a:r>
            <a:r>
              <a:rPr lang="en-US" sz="1680" dirty="0" smtClean="0"/>
              <a:t>for example</a:t>
            </a:r>
            <a:r>
              <a:rPr lang="en-US" sz="1680" dirty="0"/>
              <a:t>:</a:t>
            </a:r>
          </a:p>
          <a:p>
            <a:pPr marL="631825" indent="-285750">
              <a:buClr>
                <a:schemeClr val="accent6">
                  <a:lumMod val="50000"/>
                </a:schemeClr>
              </a:buClr>
              <a:buFont typeface="Courier New" panose="02070309020205020404" pitchFamily="49" charset="0"/>
              <a:buChar char="o"/>
            </a:pPr>
            <a:r>
              <a:rPr lang="en-US" sz="1680" dirty="0" smtClean="0"/>
              <a:t>A </a:t>
            </a:r>
            <a:r>
              <a:rPr lang="en-US" sz="1680" dirty="0"/>
              <a:t>is incorrect because the offer of free taste samples </a:t>
            </a:r>
            <a:r>
              <a:rPr lang="en-US" sz="1680" dirty="0" smtClean="0"/>
              <a:t>by </a:t>
            </a:r>
            <a:r>
              <a:rPr lang="en-US" sz="1680" dirty="0" err="1" smtClean="0"/>
              <a:t>Kellog’s</a:t>
            </a:r>
            <a:r>
              <a:rPr lang="en-US" sz="1680" dirty="0" smtClean="0"/>
              <a:t> </a:t>
            </a:r>
            <a:r>
              <a:rPr lang="en-US" sz="1680" dirty="0"/>
              <a:t>is a random marketing activity with </a:t>
            </a:r>
            <a:r>
              <a:rPr lang="en-US" sz="1680" dirty="0" smtClean="0"/>
              <a:t>results measured </a:t>
            </a:r>
            <a:r>
              <a:rPr lang="en-US" sz="1680" dirty="0"/>
              <a:t>in increased sales rather than observations </a:t>
            </a:r>
            <a:r>
              <a:rPr lang="en-US" sz="1680" dirty="0" smtClean="0"/>
              <a:t>of selected </a:t>
            </a:r>
            <a:r>
              <a:rPr lang="en-US" sz="1680" dirty="0"/>
              <a:t>sample groups or methods to consider any</a:t>
            </a:r>
          </a:p>
          <a:p>
            <a:pPr marL="631825" indent="-285750">
              <a:buClr>
                <a:schemeClr val="accent6">
                  <a:lumMod val="50000"/>
                </a:schemeClr>
              </a:buClr>
              <a:buFont typeface="Courier New" panose="02070309020205020404" pitchFamily="49" charset="0"/>
              <a:buChar char="o"/>
            </a:pPr>
            <a:r>
              <a:rPr lang="en-US" sz="1680" dirty="0"/>
              <a:t>potential bias. </a:t>
            </a:r>
            <a:r>
              <a:rPr lang="en-US" sz="1680" dirty="0" smtClean="0"/>
              <a:t>[1]</a:t>
            </a:r>
            <a:endParaRPr lang="en-US" sz="1680" dirty="0"/>
          </a:p>
          <a:p>
            <a:pPr marL="631825" indent="-285750">
              <a:buClr>
                <a:schemeClr val="accent6">
                  <a:lumMod val="50000"/>
                </a:schemeClr>
              </a:buClr>
              <a:buFont typeface="Courier New" panose="02070309020205020404" pitchFamily="49" charset="0"/>
              <a:buChar char="o"/>
            </a:pPr>
            <a:r>
              <a:rPr lang="en-US" sz="1680" dirty="0" smtClean="0"/>
              <a:t>C </a:t>
            </a:r>
            <a:r>
              <a:rPr lang="en-US" sz="1680" dirty="0"/>
              <a:t>is incorrect because there is no attempt to target </a:t>
            </a:r>
            <a:r>
              <a:rPr lang="en-US" sz="1680" dirty="0" smtClean="0"/>
              <a:t>anyone on </a:t>
            </a:r>
            <a:r>
              <a:rPr lang="en-US" sz="1680" dirty="0"/>
              <a:t>grounds of age, gender, </a:t>
            </a:r>
            <a:r>
              <a:rPr lang="en-US" sz="1680" dirty="0" err="1"/>
              <a:t>etc</a:t>
            </a:r>
            <a:r>
              <a:rPr lang="en-US" sz="1680" dirty="0"/>
              <a:t> as the purpose of this </a:t>
            </a:r>
            <a:r>
              <a:rPr lang="en-US" sz="1680" dirty="0" smtClean="0"/>
              <a:t>kind of </a:t>
            </a:r>
            <a:r>
              <a:rPr lang="en-US" sz="1680" dirty="0"/>
              <a:t>sampling is to encourage any potential customers to </a:t>
            </a:r>
            <a:r>
              <a:rPr lang="en-US" sz="1680" dirty="0" smtClean="0"/>
              <a:t>try and </a:t>
            </a:r>
            <a:r>
              <a:rPr lang="en-US" sz="1680" dirty="0"/>
              <a:t>like a product with a view to purchasing later. </a:t>
            </a:r>
            <a:r>
              <a:rPr lang="en-US" sz="1680" dirty="0" smtClean="0"/>
              <a:t>[1]</a:t>
            </a:r>
            <a:endParaRPr lang="en-US" sz="1680" dirty="0"/>
          </a:p>
          <a:p>
            <a:pPr marL="631825" indent="-285750">
              <a:buClr>
                <a:schemeClr val="accent6">
                  <a:lumMod val="50000"/>
                </a:schemeClr>
              </a:buClr>
              <a:buFont typeface="Courier New" panose="02070309020205020404" pitchFamily="49" charset="0"/>
              <a:buChar char="o"/>
            </a:pPr>
            <a:r>
              <a:rPr lang="en-US" sz="1680" dirty="0" smtClean="0"/>
              <a:t>D </a:t>
            </a:r>
            <a:r>
              <a:rPr lang="en-US" sz="1680" dirty="0"/>
              <a:t>is incorrect because free product trials are to </a:t>
            </a:r>
            <a:r>
              <a:rPr lang="en-US" sz="1680" dirty="0" smtClean="0"/>
              <a:t>entice consumers </a:t>
            </a:r>
            <a:r>
              <a:rPr lang="en-US" sz="1680" dirty="0"/>
              <a:t>away from their favourite brands regardless </a:t>
            </a:r>
            <a:r>
              <a:rPr lang="en-US" sz="1680" dirty="0" smtClean="0"/>
              <a:t>of money </a:t>
            </a:r>
            <a:r>
              <a:rPr lang="en-US" sz="1680" dirty="0"/>
              <a:t>savings. </a:t>
            </a:r>
            <a:r>
              <a:rPr lang="en-US" sz="1680" dirty="0" smtClean="0"/>
              <a:t>[1]</a:t>
            </a:r>
            <a:endParaRPr lang="en-US" sz="1680" dirty="0"/>
          </a:p>
          <a:p>
            <a:pPr>
              <a:buClr>
                <a:schemeClr val="accent6">
                  <a:lumMod val="50000"/>
                </a:schemeClr>
              </a:buClr>
            </a:pPr>
            <a:r>
              <a:rPr lang="en-US" sz="1680" dirty="0"/>
              <a:t>Any acceptable answer that shows </a:t>
            </a:r>
            <a:r>
              <a:rPr lang="en-US" sz="1680" dirty="0" smtClean="0"/>
              <a:t>selective knowledge/understanding/application </a:t>
            </a:r>
            <a:r>
              <a:rPr lang="en-US" sz="1680" dirty="0"/>
              <a:t>and/or </a:t>
            </a:r>
            <a:r>
              <a:rPr lang="en-US" sz="1680" dirty="0" smtClean="0"/>
              <a:t>development. N.B</a:t>
            </a:r>
            <a:r>
              <a:rPr lang="en-US" sz="1680" dirty="0"/>
              <a:t>. up to 2 marks out of 3 may be gained for part (b) </a:t>
            </a:r>
            <a:r>
              <a:rPr lang="en-US" sz="1680" dirty="0" smtClean="0"/>
              <a:t>if part </a:t>
            </a:r>
            <a:r>
              <a:rPr lang="en-US" sz="1680" dirty="0"/>
              <a:t>(a) is incorrect.</a:t>
            </a:r>
          </a:p>
        </p:txBody>
      </p:sp>
      <p:sp>
        <p:nvSpPr>
          <p:cNvPr id="6" name="Title 1"/>
          <p:cNvSpPr>
            <a:spLocks noGrp="1"/>
          </p:cNvSpPr>
          <p:nvPr>
            <p:ph type="title"/>
          </p:nvPr>
        </p:nvSpPr>
        <p:spPr>
          <a:xfrm>
            <a:off x="35496" y="72008"/>
            <a:ext cx="7704856" cy="548680"/>
          </a:xfrm>
        </p:spPr>
        <p:txBody>
          <a:bodyPr>
            <a:noAutofit/>
          </a:bodyPr>
          <a:lstStyle/>
          <a:p>
            <a:r>
              <a:rPr lang="en-GB" sz="3600" dirty="0"/>
              <a:t>10 – Exam Questions 2015 - May</a:t>
            </a:r>
            <a:endParaRPr lang="en-GB" sz="3600" b="1" dirty="0" smtClean="0"/>
          </a:p>
        </p:txBody>
      </p:sp>
    </p:spTree>
    <p:extLst>
      <p:ext uri="{BB962C8B-B14F-4D97-AF65-F5344CB8AC3E}">
        <p14:creationId xmlns:p14="http://schemas.microsoft.com/office/powerpoint/2010/main" val="9314563"/>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66235"/>
            <a:ext cx="8568952" cy="5632311"/>
          </a:xfrm>
          <a:prstGeom prst="rect">
            <a:avLst/>
          </a:prstGeom>
        </p:spPr>
        <p:txBody>
          <a:bodyPr wrap="square">
            <a:spAutoFit/>
          </a:bodyPr>
          <a:lstStyle/>
          <a:p>
            <a:pPr marL="347663" indent="-347663">
              <a:buClr>
                <a:schemeClr val="accent6">
                  <a:lumMod val="50000"/>
                </a:schemeClr>
              </a:buClr>
              <a:buFont typeface="Wingdings 3" panose="05040102010807070707" pitchFamily="18" charset="2"/>
              <a:buChar char=""/>
            </a:pPr>
            <a:r>
              <a:rPr lang="en-US" sz="2000" dirty="0">
                <a:solidFill>
                  <a:srgbClr val="FF0000"/>
                </a:solidFill>
              </a:rPr>
              <a:t>Evidence B Boris signs £1bn deal to regenerate the Royal Albert Dock</a:t>
            </a:r>
          </a:p>
          <a:p>
            <a:pPr marL="347663" indent="-347663">
              <a:buClr>
                <a:schemeClr val="accent6">
                  <a:lumMod val="50000"/>
                </a:schemeClr>
              </a:buClr>
              <a:buFont typeface="Wingdings 3" panose="05040102010807070707" pitchFamily="18" charset="2"/>
              <a:buChar char=""/>
            </a:pPr>
            <a:r>
              <a:rPr lang="en-US" sz="2000" dirty="0">
                <a:solidFill>
                  <a:srgbClr val="FF0000"/>
                </a:solidFill>
              </a:rPr>
              <a:t>The deal with ABP </a:t>
            </a:r>
            <a:r>
              <a:rPr lang="en-US" sz="2000" dirty="0" smtClean="0">
                <a:solidFill>
                  <a:srgbClr val="FF0000"/>
                </a:solidFill>
              </a:rPr>
              <a:t>will create </a:t>
            </a:r>
            <a:r>
              <a:rPr lang="en-US" sz="2000" dirty="0">
                <a:solidFill>
                  <a:srgbClr val="FF0000"/>
                </a:solidFill>
              </a:rPr>
              <a:t>London’s </a:t>
            </a:r>
            <a:r>
              <a:rPr lang="en-US" sz="2000" dirty="0" smtClean="0">
                <a:solidFill>
                  <a:srgbClr val="FF0000"/>
                </a:solidFill>
              </a:rPr>
              <a:t>third major </a:t>
            </a:r>
            <a:r>
              <a:rPr lang="en-US" sz="2000" dirty="0">
                <a:solidFill>
                  <a:srgbClr val="FF0000"/>
                </a:solidFill>
              </a:rPr>
              <a:t>business district </a:t>
            </a:r>
            <a:r>
              <a:rPr lang="en-US" sz="2000" dirty="0" smtClean="0">
                <a:solidFill>
                  <a:srgbClr val="FF0000"/>
                </a:solidFill>
              </a:rPr>
              <a:t>and is </a:t>
            </a:r>
            <a:r>
              <a:rPr lang="en-US" sz="2000" dirty="0">
                <a:solidFill>
                  <a:srgbClr val="FF0000"/>
                </a:solidFill>
              </a:rPr>
              <a:t>expected to </a:t>
            </a:r>
            <a:r>
              <a:rPr lang="en-US" sz="2000" dirty="0" smtClean="0">
                <a:solidFill>
                  <a:srgbClr val="FF0000"/>
                </a:solidFill>
              </a:rPr>
              <a:t>generate £6bn </a:t>
            </a:r>
            <a:r>
              <a:rPr lang="en-US" sz="2000" dirty="0">
                <a:solidFill>
                  <a:srgbClr val="FF0000"/>
                </a:solidFill>
              </a:rPr>
              <a:t>for the UK </a:t>
            </a:r>
            <a:r>
              <a:rPr lang="en-US" sz="2000" dirty="0" smtClean="0">
                <a:solidFill>
                  <a:srgbClr val="FF0000"/>
                </a:solidFill>
              </a:rPr>
              <a:t>economy. The </a:t>
            </a:r>
            <a:r>
              <a:rPr lang="en-US" sz="2000" dirty="0">
                <a:solidFill>
                  <a:srgbClr val="FF0000"/>
                </a:solidFill>
              </a:rPr>
              <a:t>development </a:t>
            </a:r>
            <a:r>
              <a:rPr lang="en-US" sz="2000" dirty="0" smtClean="0">
                <a:solidFill>
                  <a:srgbClr val="FF0000"/>
                </a:solidFill>
              </a:rPr>
              <a:t>will include </a:t>
            </a:r>
            <a:r>
              <a:rPr lang="en-US" sz="2000" dirty="0">
                <a:solidFill>
                  <a:srgbClr val="FF0000"/>
                </a:solidFill>
              </a:rPr>
              <a:t>2.5 million </a:t>
            </a:r>
            <a:r>
              <a:rPr lang="en-US" sz="2000" dirty="0" smtClean="0">
                <a:solidFill>
                  <a:srgbClr val="FF0000"/>
                </a:solidFill>
              </a:rPr>
              <a:t>square feet </a:t>
            </a:r>
            <a:r>
              <a:rPr lang="en-US" sz="2000" dirty="0">
                <a:solidFill>
                  <a:srgbClr val="FF0000"/>
                </a:solidFill>
              </a:rPr>
              <a:t>of office space, </a:t>
            </a:r>
            <a:r>
              <a:rPr lang="en-US" sz="2000" dirty="0" smtClean="0">
                <a:solidFill>
                  <a:srgbClr val="FF0000"/>
                </a:solidFill>
              </a:rPr>
              <a:t>plus retail </a:t>
            </a:r>
            <a:r>
              <a:rPr lang="en-US" sz="2000" dirty="0">
                <a:solidFill>
                  <a:srgbClr val="FF0000"/>
                </a:solidFill>
              </a:rPr>
              <a:t>and leisure facilities.</a:t>
            </a:r>
          </a:p>
          <a:p>
            <a:pPr marL="347663" indent="-347663">
              <a:buClr>
                <a:schemeClr val="accent6">
                  <a:lumMod val="50000"/>
                </a:schemeClr>
              </a:buClr>
              <a:buFont typeface="Wingdings 3" panose="05040102010807070707" pitchFamily="18" charset="2"/>
              <a:buChar char=""/>
            </a:pPr>
            <a:r>
              <a:rPr lang="en-US" sz="2000" dirty="0">
                <a:solidFill>
                  <a:srgbClr val="FF0000"/>
                </a:solidFill>
              </a:rPr>
              <a:t>The first tenants are expected to move in from 2017. Mayor Johnson states the </a:t>
            </a:r>
            <a:r>
              <a:rPr lang="en-US" sz="2000" dirty="0" smtClean="0">
                <a:solidFill>
                  <a:srgbClr val="FF0000"/>
                </a:solidFill>
              </a:rPr>
              <a:t>area’s development </a:t>
            </a:r>
            <a:r>
              <a:rPr lang="en-US" sz="2000" dirty="0">
                <a:solidFill>
                  <a:srgbClr val="FF0000"/>
                </a:solidFill>
              </a:rPr>
              <a:t>will create “tens of thousands of jobs and billions of pounds of </a:t>
            </a:r>
            <a:r>
              <a:rPr lang="en-US" sz="2000" dirty="0" smtClean="0">
                <a:solidFill>
                  <a:srgbClr val="FF0000"/>
                </a:solidFill>
              </a:rPr>
              <a:t>investment for </a:t>
            </a:r>
            <a:r>
              <a:rPr lang="en-US" sz="2000" dirty="0">
                <a:solidFill>
                  <a:srgbClr val="FF0000"/>
                </a:solidFill>
              </a:rPr>
              <a:t>the UK economy.”</a:t>
            </a:r>
          </a:p>
          <a:p>
            <a:pPr marL="347663" indent="-347663">
              <a:buClr>
                <a:schemeClr val="accent6">
                  <a:lumMod val="50000"/>
                </a:schemeClr>
              </a:buClr>
              <a:buFont typeface="Wingdings 3" panose="05040102010807070707" pitchFamily="18" charset="2"/>
              <a:buChar char=""/>
            </a:pPr>
            <a:r>
              <a:rPr lang="en-US" sz="2000" dirty="0">
                <a:solidFill>
                  <a:srgbClr val="FF0000"/>
                </a:solidFill>
              </a:rPr>
              <a:t>City Hall says ABP will work with UK developer Stanhope and architects Farrell to </a:t>
            </a:r>
            <a:r>
              <a:rPr lang="en-US" sz="2000" dirty="0" smtClean="0">
                <a:solidFill>
                  <a:srgbClr val="FF0000"/>
                </a:solidFill>
              </a:rPr>
              <a:t>develop an </a:t>
            </a:r>
            <a:r>
              <a:rPr lang="en-US" sz="2000" dirty="0">
                <a:solidFill>
                  <a:srgbClr val="FF0000"/>
                </a:solidFill>
              </a:rPr>
              <a:t>initial 600,000 square feet and that ‘strong interest’ has been shown by </a:t>
            </a:r>
            <a:r>
              <a:rPr lang="en-US" sz="2000" dirty="0" smtClean="0">
                <a:solidFill>
                  <a:srgbClr val="FF0000"/>
                </a:solidFill>
              </a:rPr>
              <a:t>Chinese companies </a:t>
            </a:r>
            <a:r>
              <a:rPr lang="en-US" sz="2000" dirty="0">
                <a:solidFill>
                  <a:srgbClr val="FF0000"/>
                </a:solidFill>
              </a:rPr>
              <a:t>and banks looking for a European presence.</a:t>
            </a:r>
          </a:p>
          <a:p>
            <a:pPr marL="347663" indent="-347663">
              <a:buClr>
                <a:schemeClr val="accent6">
                  <a:lumMod val="50000"/>
                </a:schemeClr>
              </a:buClr>
              <a:buFont typeface="Wingdings 3" panose="05040102010807070707" pitchFamily="18" charset="2"/>
              <a:buChar char=""/>
            </a:pPr>
            <a:r>
              <a:rPr lang="en-US" sz="2000" dirty="0">
                <a:solidFill>
                  <a:srgbClr val="FF0000"/>
                </a:solidFill>
              </a:rPr>
              <a:t>ABP chairman Xu </a:t>
            </a:r>
            <a:r>
              <a:rPr lang="en-US" sz="2000" dirty="0" err="1">
                <a:solidFill>
                  <a:srgbClr val="FF0000"/>
                </a:solidFill>
              </a:rPr>
              <a:t>Weiping</a:t>
            </a:r>
            <a:r>
              <a:rPr lang="en-US" sz="2000" dirty="0">
                <a:solidFill>
                  <a:srgbClr val="FF0000"/>
                </a:solidFill>
              </a:rPr>
              <a:t> says, “This project will be hugely significant for both </a:t>
            </a:r>
            <a:r>
              <a:rPr lang="en-US" sz="2000" dirty="0" smtClean="0">
                <a:solidFill>
                  <a:srgbClr val="FF0000"/>
                </a:solidFill>
              </a:rPr>
              <a:t>Chinese and </a:t>
            </a:r>
            <a:r>
              <a:rPr lang="en-US" sz="2000" dirty="0">
                <a:solidFill>
                  <a:srgbClr val="FF0000"/>
                </a:solidFill>
              </a:rPr>
              <a:t>UK economies. My vision is to develop a world class international business </a:t>
            </a:r>
            <a:r>
              <a:rPr lang="en-US" sz="2000" dirty="0" smtClean="0">
                <a:solidFill>
                  <a:srgbClr val="FF0000"/>
                </a:solidFill>
              </a:rPr>
              <a:t>district which </a:t>
            </a:r>
            <a:r>
              <a:rPr lang="en-US" sz="2000" dirty="0">
                <a:solidFill>
                  <a:srgbClr val="FF0000"/>
                </a:solidFill>
              </a:rPr>
              <a:t>will initially target Asian businesses to help them secure a destination in </a:t>
            </a:r>
            <a:r>
              <a:rPr lang="en-US" sz="2000" dirty="0" smtClean="0">
                <a:solidFill>
                  <a:srgbClr val="FF0000"/>
                </a:solidFill>
              </a:rPr>
              <a:t>London, which </a:t>
            </a:r>
            <a:r>
              <a:rPr lang="en-US" sz="2000" dirty="0">
                <a:solidFill>
                  <a:srgbClr val="FF0000"/>
                </a:solidFill>
              </a:rPr>
              <a:t>in China is seen as the gateway to both the United Kingdom and the </a:t>
            </a:r>
            <a:r>
              <a:rPr lang="en-US" sz="2000" dirty="0" smtClean="0">
                <a:solidFill>
                  <a:srgbClr val="FF0000"/>
                </a:solidFill>
              </a:rPr>
              <a:t>wider European </a:t>
            </a:r>
            <a:r>
              <a:rPr lang="en-US" sz="2000" dirty="0">
                <a:solidFill>
                  <a:srgbClr val="FF0000"/>
                </a:solidFill>
              </a:rPr>
              <a:t>economy.”</a:t>
            </a:r>
          </a:p>
        </p:txBody>
      </p:sp>
      <p:sp>
        <p:nvSpPr>
          <p:cNvPr id="6" name="Title 1"/>
          <p:cNvSpPr>
            <a:spLocks noGrp="1"/>
          </p:cNvSpPr>
          <p:nvPr>
            <p:ph type="title"/>
          </p:nvPr>
        </p:nvSpPr>
        <p:spPr>
          <a:xfrm>
            <a:off x="35496" y="72008"/>
            <a:ext cx="7704856" cy="548680"/>
          </a:xfrm>
        </p:spPr>
        <p:txBody>
          <a:bodyPr>
            <a:noAutofit/>
          </a:bodyPr>
          <a:lstStyle/>
          <a:p>
            <a:r>
              <a:rPr lang="en-GB" sz="3600" dirty="0"/>
              <a:t>10 – Exam Questions 2015 - May</a:t>
            </a:r>
            <a:endParaRPr lang="en-GB" sz="3600" b="1" dirty="0" smtClean="0"/>
          </a:p>
        </p:txBody>
      </p:sp>
      <p:sp>
        <p:nvSpPr>
          <p:cNvPr id="5" name="TextBox 4">
            <a:hlinkClick r:id="rId3" action="ppaction://hlinkfile"/>
          </p:cNvPr>
          <p:cNvSpPr txBox="1"/>
          <p:nvPr/>
        </p:nvSpPr>
        <p:spPr>
          <a:xfrm>
            <a:off x="8363168" y="2299519"/>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669947118"/>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66235"/>
            <a:ext cx="8568952" cy="5586145"/>
          </a:xfrm>
          <a:prstGeom prst="rect">
            <a:avLst/>
          </a:prstGeom>
        </p:spPr>
        <p:txBody>
          <a:bodyPr wrap="square">
            <a:spAutoFit/>
          </a:bodyPr>
          <a:lstStyle/>
          <a:p>
            <a:pPr marL="457200" indent="-457200">
              <a:buClr>
                <a:schemeClr val="accent6">
                  <a:lumMod val="50000"/>
                </a:schemeClr>
              </a:buClr>
              <a:buFont typeface="+mj-lt"/>
              <a:buAutoNum type="arabicPeriod" startAt="10"/>
            </a:pPr>
            <a:r>
              <a:rPr lang="en-US" sz="2100" dirty="0" smtClean="0">
                <a:solidFill>
                  <a:srgbClr val="FF0000"/>
                </a:solidFill>
              </a:rPr>
              <a:t>Assess </a:t>
            </a:r>
            <a:r>
              <a:rPr lang="en-US" sz="2100" dirty="0">
                <a:solidFill>
                  <a:srgbClr val="FF0000"/>
                </a:solidFill>
              </a:rPr>
              <a:t>the impact on two stakeholders of ABP’s Royal Albert Dock </a:t>
            </a:r>
            <a:r>
              <a:rPr lang="en-US" sz="2100" dirty="0" smtClean="0">
                <a:solidFill>
                  <a:srgbClr val="FF0000"/>
                </a:solidFill>
              </a:rPr>
              <a:t>project.</a:t>
            </a:r>
          </a:p>
          <a:p>
            <a:pPr>
              <a:buClr>
                <a:schemeClr val="accent6">
                  <a:lumMod val="50000"/>
                </a:schemeClr>
              </a:buClr>
            </a:pPr>
            <a:r>
              <a:rPr lang="en-US" sz="21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100" dirty="0">
                <a:solidFill>
                  <a:srgbClr val="FF0000"/>
                </a:solidFill>
              </a:rPr>
              <a:t>________________________________________________________</a:t>
            </a:r>
            <a:r>
              <a:rPr lang="en-US" sz="21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Total for Question 10 = 12 marks)</a:t>
            </a:r>
            <a:endParaRPr lang="en-US" sz="21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600" b="1" dirty="0" smtClean="0"/>
              <a:t>10 – Exam Questions 2015 - May</a:t>
            </a:r>
          </a:p>
        </p:txBody>
      </p:sp>
      <p:sp>
        <p:nvSpPr>
          <p:cNvPr id="5" name="TextBox 4">
            <a:hlinkClick r:id="rId3" action="ppaction://hlinkfile"/>
          </p:cNvPr>
          <p:cNvSpPr txBox="1"/>
          <p:nvPr/>
        </p:nvSpPr>
        <p:spPr>
          <a:xfrm>
            <a:off x="8363168" y="1291407"/>
            <a:ext cx="529312" cy="769441"/>
          </a:xfrm>
          <a:prstGeom prst="rect">
            <a:avLst/>
          </a:prstGeom>
          <a:noFill/>
        </p:spPr>
        <p:txBody>
          <a:bodyPr wrap="none" rtlCol="0">
            <a:spAutoFit/>
          </a:bodyPr>
          <a:lstStyle/>
          <a:p>
            <a:r>
              <a:rPr lang="en-GB"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262347288"/>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a:t>10 – Exam Questions 2015 - May</a:t>
            </a:r>
            <a:endParaRPr lang="en-GB" sz="36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890154564"/>
              </p:ext>
            </p:extLst>
          </p:nvPr>
        </p:nvGraphicFramePr>
        <p:xfrm>
          <a:off x="251520" y="1103144"/>
          <a:ext cx="8652589" cy="5654040"/>
        </p:xfrm>
        <a:graphic>
          <a:graphicData uri="http://schemas.openxmlformats.org/drawingml/2006/table">
            <a:tbl>
              <a:tblPr firstRow="1" bandRow="1">
                <a:tableStyleId>{5C22544A-7EE6-4342-B048-85BDC9FD1C3A}</a:tableStyleId>
              </a:tblPr>
              <a:tblGrid>
                <a:gridCol w="576064"/>
                <a:gridCol w="504056"/>
                <a:gridCol w="2520280"/>
                <a:gridCol w="5052189"/>
              </a:tblGrid>
              <a:tr h="165616">
                <a:tc>
                  <a:txBody>
                    <a:bodyPr/>
                    <a:lstStyle/>
                    <a:p>
                      <a:r>
                        <a:rPr lang="en-GB" sz="1100" b="0" i="0" u="none" strike="noStrike" baseline="0" dirty="0" smtClean="0">
                          <a:latin typeface="Arial" panose="020B0604020202020204" pitchFamily="34" charset="0"/>
                          <a:cs typeface="Arial" panose="020B0604020202020204" pitchFamily="34" charset="0"/>
                        </a:rPr>
                        <a:t>Level</a:t>
                      </a:r>
                      <a:endParaRPr lang="en-GB" sz="1100" dirty="0">
                        <a:latin typeface="Arial" panose="020B0604020202020204" pitchFamily="34" charset="0"/>
                        <a:cs typeface="Arial" panose="020B0604020202020204" pitchFamily="34" charset="0"/>
                      </a:endParaRPr>
                    </a:p>
                  </a:txBody>
                  <a:tcPr/>
                </a:tc>
                <a:tc>
                  <a:txBody>
                    <a:bodyPr/>
                    <a:lstStyle/>
                    <a:p>
                      <a:r>
                        <a:rPr lang="en-GB" sz="1100" b="0" i="0" u="none" strike="noStrike" baseline="0" dirty="0" smtClean="0">
                          <a:latin typeface="Arial" panose="020B0604020202020204" pitchFamily="34" charset="0"/>
                          <a:cs typeface="Arial" panose="020B0604020202020204" pitchFamily="34" charset="0"/>
                        </a:rPr>
                        <a:t>Mark</a:t>
                      </a:r>
                      <a:endParaRPr lang="en-GB" sz="1100" dirty="0">
                        <a:latin typeface="Arial" panose="020B0604020202020204" pitchFamily="34" charset="0"/>
                        <a:cs typeface="Arial" panose="020B0604020202020204" pitchFamily="34" charset="0"/>
                      </a:endParaRPr>
                    </a:p>
                  </a:txBody>
                  <a:tcPr/>
                </a:tc>
                <a:tc>
                  <a:txBody>
                    <a:bodyPr/>
                    <a:lstStyle/>
                    <a:p>
                      <a:r>
                        <a:rPr lang="en-GB" sz="1100" b="0" i="0" u="none" strike="noStrike" baseline="0" dirty="0" smtClean="0">
                          <a:latin typeface="Arial" panose="020B0604020202020204" pitchFamily="34" charset="0"/>
                          <a:cs typeface="Arial" panose="020B0604020202020204" pitchFamily="34" charset="0"/>
                        </a:rPr>
                        <a:t>Descriptor</a:t>
                      </a:r>
                      <a:endParaRPr lang="en-GB" sz="1100" dirty="0">
                        <a:latin typeface="Arial" panose="020B0604020202020204" pitchFamily="34" charset="0"/>
                        <a:cs typeface="Arial" panose="020B0604020202020204" pitchFamily="34" charset="0"/>
                      </a:endParaRPr>
                    </a:p>
                  </a:txBody>
                  <a:tcPr/>
                </a:tc>
                <a:tc>
                  <a:txBody>
                    <a:bodyPr/>
                    <a:lstStyle/>
                    <a:p>
                      <a:r>
                        <a:rPr lang="en-GB" sz="1100" b="0" i="0" u="none" strike="noStrike" baseline="0" dirty="0" smtClean="0">
                          <a:latin typeface="Arial" panose="020B0604020202020204" pitchFamily="34" charset="0"/>
                          <a:cs typeface="Arial" panose="020B0604020202020204" pitchFamily="34" charset="0"/>
                        </a:rPr>
                        <a:t>Possible</a:t>
                      </a:r>
                      <a:endParaRPr lang="en-GB" sz="1100" dirty="0">
                        <a:latin typeface="Arial" panose="020B0604020202020204" pitchFamily="34" charset="0"/>
                        <a:cs typeface="Arial" panose="020B0604020202020204" pitchFamily="34" charset="0"/>
                      </a:endParaRPr>
                    </a:p>
                  </a:txBody>
                  <a:tcPr/>
                </a:tc>
              </a:tr>
              <a:tr h="370840">
                <a:tc>
                  <a:txBody>
                    <a:bodyPr/>
                    <a:lstStyle/>
                    <a:p>
                      <a:r>
                        <a:rPr lang="en-GB" sz="1100" dirty="0" smtClean="0">
                          <a:latin typeface="Arial" panose="020B0604020202020204" pitchFamily="34" charset="0"/>
                          <a:cs typeface="Arial" panose="020B0604020202020204" pitchFamily="34" charset="0"/>
                        </a:rPr>
                        <a:t>1</a:t>
                      </a:r>
                      <a:endParaRPr lang="en-GB" sz="1100" dirty="0">
                        <a:latin typeface="Arial" panose="020B0604020202020204" pitchFamily="34" charset="0"/>
                        <a:cs typeface="Arial" panose="020B0604020202020204" pitchFamily="34" charset="0"/>
                      </a:endParaRPr>
                    </a:p>
                  </a:txBody>
                  <a:tcPr/>
                </a:tc>
                <a:tc>
                  <a:txBody>
                    <a:bodyPr/>
                    <a:lstStyle/>
                    <a:p>
                      <a:r>
                        <a:rPr lang="en-GB" sz="1100" dirty="0" smtClean="0">
                          <a:latin typeface="Arial" panose="020B0604020202020204" pitchFamily="34" charset="0"/>
                          <a:cs typeface="Arial" panose="020B0604020202020204" pitchFamily="34" charset="0"/>
                        </a:rPr>
                        <a:t>1-2</a:t>
                      </a:r>
                      <a:endParaRPr lang="en-GB" sz="1100" dirty="0">
                        <a:latin typeface="Arial" panose="020B0604020202020204" pitchFamily="34" charset="0"/>
                        <a:cs typeface="Arial" panose="020B0604020202020204" pitchFamily="34" charset="0"/>
                      </a:endParaRPr>
                    </a:p>
                  </a:txBody>
                  <a:tcPr/>
                </a:tc>
                <a:tc>
                  <a:txBody>
                    <a:bodyPr/>
                    <a:lstStyle/>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Knowledge/understanding of stakeholders must be present</a:t>
                      </a:r>
                      <a:endParaRPr lang="en-GB" sz="1100" dirty="0">
                        <a:latin typeface="Arial" panose="020B0604020202020204" pitchFamily="34" charset="0"/>
                        <a:cs typeface="Arial" panose="020B0604020202020204" pitchFamily="34" charset="0"/>
                      </a:endParaRPr>
                    </a:p>
                  </a:txBody>
                  <a:tcPr/>
                </a:tc>
                <a:tc>
                  <a:txBody>
                    <a:bodyPr/>
                    <a:lstStyle/>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E.g., stakeholders are any party that has an interest in the outcome of a business decision or action. Usually owners, shareholders/ investors, employees, customers, Suppliers</a:t>
                      </a:r>
                      <a:endParaRPr lang="en-GB" sz="1100" dirty="0">
                        <a:latin typeface="Arial" panose="020B0604020202020204" pitchFamily="34" charset="0"/>
                        <a:cs typeface="Arial" panose="020B0604020202020204" pitchFamily="34" charset="0"/>
                      </a:endParaRPr>
                    </a:p>
                  </a:txBody>
                  <a:tcPr/>
                </a:tc>
              </a:tr>
              <a:tr h="370840">
                <a:tc>
                  <a:txBody>
                    <a:bodyPr/>
                    <a:lstStyle/>
                    <a:p>
                      <a:r>
                        <a:rPr lang="en-GB" sz="1100" dirty="0" smtClean="0">
                          <a:latin typeface="Arial" panose="020B0604020202020204" pitchFamily="34" charset="0"/>
                          <a:cs typeface="Arial" panose="020B0604020202020204" pitchFamily="34" charset="0"/>
                        </a:rPr>
                        <a:t>2</a:t>
                      </a:r>
                      <a:endParaRPr lang="en-GB" sz="1100" dirty="0">
                        <a:latin typeface="Arial" panose="020B0604020202020204" pitchFamily="34" charset="0"/>
                        <a:cs typeface="Arial" panose="020B0604020202020204" pitchFamily="34" charset="0"/>
                      </a:endParaRPr>
                    </a:p>
                  </a:txBody>
                  <a:tcPr/>
                </a:tc>
                <a:tc>
                  <a:txBody>
                    <a:bodyPr/>
                    <a:lstStyle/>
                    <a:p>
                      <a:r>
                        <a:rPr lang="en-GB" sz="1100" dirty="0" smtClean="0">
                          <a:latin typeface="Arial" panose="020B0604020202020204" pitchFamily="34" charset="0"/>
                          <a:cs typeface="Arial" panose="020B0604020202020204" pitchFamily="34" charset="0"/>
                        </a:rPr>
                        <a:t>3-4</a:t>
                      </a:r>
                      <a:endParaRPr lang="en-GB" sz="1100" dirty="0">
                        <a:latin typeface="Arial" panose="020B0604020202020204" pitchFamily="34" charset="0"/>
                        <a:cs typeface="Arial" panose="020B0604020202020204" pitchFamily="34" charset="0"/>
                      </a:endParaRPr>
                    </a:p>
                  </a:txBody>
                  <a:tcPr/>
                </a:tc>
                <a:tc>
                  <a:txBody>
                    <a:bodyPr/>
                    <a:lstStyle/>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Application must be present, i.e. the answer must be contextualized</a:t>
                      </a:r>
                      <a:endParaRPr lang="en-GB" sz="1100" dirty="0">
                        <a:latin typeface="Arial" panose="020B0604020202020204" pitchFamily="34" charset="0"/>
                        <a:cs typeface="Arial" panose="020B0604020202020204" pitchFamily="34" charset="0"/>
                      </a:endParaRPr>
                    </a:p>
                  </a:txBody>
                  <a:tcPr/>
                </a:tc>
                <a:tc>
                  <a:txBody>
                    <a:bodyPr/>
                    <a:lstStyle/>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E.g., Customers such as the Asian and Chinese businesses</a:t>
                      </a:r>
                    </a:p>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showing a strong interest in moving to London will be</a:t>
                      </a:r>
                    </a:p>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expecting to move into their new premises from 2017.</a:t>
                      </a:r>
                    </a:p>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E.g. Investors such as European banks and private equity firms will expect each phase to be completed on time and to budget to protect their Investment</a:t>
                      </a:r>
                      <a:endParaRPr lang="en-GB" sz="1100" dirty="0">
                        <a:latin typeface="Arial" panose="020B0604020202020204" pitchFamily="34" charset="0"/>
                        <a:cs typeface="Arial" panose="020B0604020202020204" pitchFamily="34" charset="0"/>
                      </a:endParaRPr>
                    </a:p>
                  </a:txBody>
                  <a:tcPr/>
                </a:tc>
              </a:tr>
              <a:tr h="370840">
                <a:tc>
                  <a:txBody>
                    <a:bodyPr/>
                    <a:lstStyle/>
                    <a:p>
                      <a:r>
                        <a:rPr lang="en-GB" sz="1100" dirty="0" smtClean="0">
                          <a:latin typeface="Arial" panose="020B0604020202020204" pitchFamily="34" charset="0"/>
                          <a:cs typeface="Arial" panose="020B0604020202020204" pitchFamily="34" charset="0"/>
                        </a:rPr>
                        <a:t>3</a:t>
                      </a:r>
                      <a:endParaRPr lang="en-GB" sz="1100" dirty="0">
                        <a:latin typeface="Arial" panose="020B0604020202020204" pitchFamily="34" charset="0"/>
                        <a:cs typeface="Arial" panose="020B0604020202020204" pitchFamily="34" charset="0"/>
                      </a:endParaRPr>
                    </a:p>
                  </a:txBody>
                  <a:tcPr/>
                </a:tc>
                <a:tc>
                  <a:txBody>
                    <a:bodyPr/>
                    <a:lstStyle/>
                    <a:p>
                      <a:r>
                        <a:rPr lang="en-GB" sz="1100" dirty="0" smtClean="0">
                          <a:latin typeface="Arial" panose="020B0604020202020204" pitchFamily="34" charset="0"/>
                          <a:cs typeface="Arial" panose="020B0604020202020204" pitchFamily="34" charset="0"/>
                        </a:rPr>
                        <a:t>5-6</a:t>
                      </a:r>
                      <a:endParaRPr lang="en-GB" sz="1100" dirty="0">
                        <a:latin typeface="Arial" panose="020B0604020202020204" pitchFamily="34" charset="0"/>
                        <a:cs typeface="Arial" panose="020B0604020202020204" pitchFamily="34" charset="0"/>
                      </a:endParaRPr>
                    </a:p>
                  </a:txBody>
                  <a:tcPr/>
                </a:tc>
                <a:tc>
                  <a:txBody>
                    <a:bodyPr/>
                    <a:lstStyle/>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Analysis in context must be present, i.e. candidate will explain how a stakeholder might be affected by the success of ABP’s Royal Albert Dock project</a:t>
                      </a:r>
                    </a:p>
                    <a:p>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N.B. if analysis is not in context, limit to Level 2</a:t>
                      </a: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a:t>
                      </a:r>
                      <a:endParaRPr lang="en-GB" sz="1100" dirty="0">
                        <a:latin typeface="Arial" panose="020B0604020202020204" pitchFamily="34" charset="0"/>
                        <a:cs typeface="Arial" panose="020B0604020202020204" pitchFamily="34" charset="0"/>
                      </a:endParaRPr>
                    </a:p>
                  </a:txBody>
                  <a:tcPr/>
                </a:tc>
                <a:tc>
                  <a:txBody>
                    <a:bodyPr/>
                    <a:lstStyle/>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E.g.  The Asian and Chinese businesses will be able to trade more easily with the UK and European markets which will increase trading opportunities.</a:t>
                      </a:r>
                    </a:p>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E.g. European banks and private equity firms will expect a return on their investment and need to be confident that the Royal Albert Dock project will be completed on time so that the completed properties will be sold or rented to generate income to pay them back.</a:t>
                      </a:r>
                      <a:endParaRPr lang="en-GB" sz="1100" dirty="0">
                        <a:latin typeface="Arial" panose="020B0604020202020204" pitchFamily="34" charset="0"/>
                        <a:cs typeface="Arial" panose="020B0604020202020204" pitchFamily="34" charset="0"/>
                      </a:endParaRPr>
                    </a:p>
                  </a:txBody>
                  <a:tcPr/>
                </a:tc>
              </a:tr>
              <a:tr h="370840">
                <a:tc>
                  <a:txBody>
                    <a:bodyPr/>
                    <a:lstStyle/>
                    <a:p>
                      <a:r>
                        <a:rPr lang="en-GB" sz="1100" dirty="0" smtClean="0">
                          <a:latin typeface="Arial" panose="020B0604020202020204" pitchFamily="34" charset="0"/>
                          <a:cs typeface="Arial" panose="020B0604020202020204" pitchFamily="34" charset="0"/>
                        </a:rPr>
                        <a:t>4</a:t>
                      </a:r>
                      <a:endParaRPr lang="en-GB" sz="1100" dirty="0">
                        <a:latin typeface="Arial" panose="020B0604020202020204" pitchFamily="34" charset="0"/>
                        <a:cs typeface="Arial" panose="020B0604020202020204" pitchFamily="34" charset="0"/>
                      </a:endParaRPr>
                    </a:p>
                  </a:txBody>
                  <a:tcPr/>
                </a:tc>
                <a:tc>
                  <a:txBody>
                    <a:bodyPr/>
                    <a:lstStyle/>
                    <a:p>
                      <a:r>
                        <a:rPr lang="en-GB" sz="1100" dirty="0" smtClean="0">
                          <a:latin typeface="Arial" panose="020B0604020202020204" pitchFamily="34" charset="0"/>
                          <a:cs typeface="Arial" panose="020B0604020202020204" pitchFamily="34" charset="0"/>
                        </a:rPr>
                        <a:t>7-12</a:t>
                      </a:r>
                      <a:endParaRPr lang="en-GB" sz="1100" dirty="0">
                        <a:latin typeface="Arial" panose="020B0604020202020204" pitchFamily="34" charset="0"/>
                        <a:cs typeface="Arial" panose="020B0604020202020204" pitchFamily="34" charset="0"/>
                      </a:endParaRPr>
                    </a:p>
                  </a:txBody>
                  <a:tcPr/>
                </a:tc>
                <a:tc>
                  <a:txBody>
                    <a:bodyPr/>
                    <a:lstStyle/>
                    <a:p>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Low Level 4</a:t>
                      </a: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 7-8 marks.</a:t>
                      </a:r>
                    </a:p>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Evaluation must be present and in context on one side </a:t>
                      </a:r>
                    </a:p>
                    <a:p>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Mid Level 4:</a:t>
                      </a: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 9-10 marks.</a:t>
                      </a:r>
                    </a:p>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Evaluation must be present and in context on both sides to illustrate</a:t>
                      </a:r>
                    </a:p>
                    <a:p>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High Level 4</a:t>
                      </a: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 11-12 marks.</a:t>
                      </a:r>
                    </a:p>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Evaluation is developed to show a candidate’s real perceptiveness. Several strands may be developed: the answer is clear, coherent and articulate, leading to a convincing conclusion.</a:t>
                      </a:r>
                    </a:p>
                    <a:p>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N.B. if evaluation not in context,</a:t>
                      </a:r>
                    </a:p>
                    <a:p>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limit to Level 3.</a:t>
                      </a:r>
                      <a:endParaRPr lang="en-GB" sz="1100" b="1" dirty="0">
                        <a:latin typeface="Arial" panose="020B0604020202020204" pitchFamily="34" charset="0"/>
                        <a:cs typeface="Arial" panose="020B0604020202020204" pitchFamily="34" charset="0"/>
                      </a:endParaRPr>
                    </a:p>
                  </a:txBody>
                  <a:tcPr/>
                </a:tc>
                <a:tc>
                  <a:txBody>
                    <a:bodyPr/>
                    <a:lstStyle/>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However, if the project goes over budget or is not finished on time, Asian and Chinese businesses may decide it is too expensive or too late and invest elsewhere in Europe</a:t>
                      </a:r>
                    </a:p>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E.g. However, if the project goes over budget or is not finished on time, the properties may not be sold or rented and the European banks and private equity firms may call in their loans and investments which could endanger the future of the project and ABP Holdings Group</a:t>
                      </a:r>
                    </a:p>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E.g., However, all stakeholders do not necessarily have the</a:t>
                      </a:r>
                    </a:p>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same motivations or self interest and there may be conflict between each others needs and expectations, investors will require the highest possible return on investments and purchasers will want the best/lowest possible price</a:t>
                      </a:r>
                    </a:p>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E.g., In order to </a:t>
                      </a:r>
                      <a:r>
                        <a:rPr kumimoji="0" lang="en-US" sz="1100" b="0" i="0" u="none" strike="noStrike" kern="1200" baseline="0" dirty="0" err="1" smtClean="0">
                          <a:solidFill>
                            <a:schemeClr val="dk1"/>
                          </a:solidFill>
                          <a:latin typeface="Arial" panose="020B0604020202020204" pitchFamily="34" charset="0"/>
                          <a:ea typeface="+mn-ea"/>
                          <a:cs typeface="Arial" panose="020B0604020202020204" pitchFamily="34" charset="0"/>
                        </a:rPr>
                        <a:t>maximise</a:t>
                      </a: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 profits, ABP will need to manage costs. Labour is one of the highest costs in any organisation and this could impact on the employees of the organisation both in the construction project and when the Royal Albert Dock business park is completed.</a:t>
                      </a:r>
                      <a:endParaRPr lang="en-GB" sz="11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4268617264"/>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386090"/>
          </a:xfrm>
          <a:prstGeom prst="rect">
            <a:avLst/>
          </a:prstGeom>
        </p:spPr>
        <p:txBody>
          <a:bodyPr wrap="square">
            <a:spAutoFit/>
          </a:bodyPr>
          <a:lstStyle/>
          <a:p>
            <a:pPr>
              <a:buClr>
                <a:schemeClr val="accent6">
                  <a:lumMod val="50000"/>
                </a:schemeClr>
              </a:buClr>
            </a:pPr>
            <a:r>
              <a:rPr lang="en-US" sz="2150" b="1" dirty="0">
                <a:solidFill>
                  <a:schemeClr val="tx2"/>
                </a:solidFill>
              </a:rPr>
              <a:t>Taking decisions</a:t>
            </a:r>
          </a:p>
          <a:p>
            <a:pPr marL="398463" indent="-398463">
              <a:buClr>
                <a:schemeClr val="accent6">
                  <a:lumMod val="50000"/>
                </a:schemeClr>
              </a:buClr>
              <a:buFont typeface="Wingdings 3" panose="05040102010807070707" pitchFamily="18" charset="2"/>
              <a:buChar char=""/>
            </a:pPr>
            <a:r>
              <a:rPr lang="en-US" sz="2150" dirty="0">
                <a:solidFill>
                  <a:schemeClr val="tx2"/>
                </a:solidFill>
              </a:rPr>
              <a:t>Jim owned and ran a greengrocers shop in the High Street of a small town. Everyone said it was the best place for fruit and veg, anywhere in the town. Prices were quite high compared to the supermarket but the quality was excellent and Jim stocked everything you could possibly want. You could get all the things you needed for a new recipe and all the everyday greengroceries as well.</a:t>
            </a:r>
          </a:p>
          <a:p>
            <a:pPr marL="398463" indent="-398463">
              <a:buClr>
                <a:schemeClr val="accent6">
                  <a:lumMod val="50000"/>
                </a:schemeClr>
              </a:buClr>
              <a:buFont typeface="Wingdings 3" panose="05040102010807070707" pitchFamily="18" charset="2"/>
              <a:buChar char=""/>
            </a:pPr>
            <a:r>
              <a:rPr lang="en-US" sz="2150" dirty="0">
                <a:solidFill>
                  <a:schemeClr val="tx2"/>
                </a:solidFill>
              </a:rPr>
              <a:t>About two years after opening the shop, Jim rented the premises next door and knocked the walls down. That gave him a large open space to expand the greengrocery business and set up a small coffee area where customers could sit and eat delicious pastries or a light lunch. Sales revenue continued to climb.</a:t>
            </a:r>
          </a:p>
          <a:p>
            <a:pPr marL="398463" indent="-398463">
              <a:buClr>
                <a:schemeClr val="accent6">
                  <a:lumMod val="50000"/>
                </a:schemeClr>
              </a:buClr>
              <a:buFont typeface="Wingdings 3" panose="05040102010807070707" pitchFamily="18" charset="2"/>
              <a:buChar char=""/>
            </a:pPr>
            <a:r>
              <a:rPr lang="en-US" sz="2150" dirty="0">
                <a:solidFill>
                  <a:schemeClr val="tx2"/>
                </a:solidFill>
              </a:rPr>
              <a:t>After three more years, Jim found that he could make more money from the coffee shop than from the greengroceries. He saw that he had a choice. </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10</a:t>
            </a:r>
            <a:r>
              <a:rPr lang="en-GB" sz="3600" b="1" dirty="0" smtClean="0"/>
              <a:t>.1 – Choosing Between Alternatives</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57</a:t>
            </a:r>
            <a:endParaRPr lang="en-GB" sz="1200" b="1" dirty="0">
              <a:latin typeface="Arial" panose="020B0604020202020204" pitchFamily="34" charset="0"/>
              <a:cs typeface="Arial" panose="020B0604020202020204" pitchFamily="34" charset="0"/>
            </a:endParaRPr>
          </a:p>
        </p:txBody>
      </p:sp>
      <p:sp>
        <p:nvSpPr>
          <p:cNvPr id="8" name="TextBox 7">
            <a:hlinkClick r:id="rId3" action="ppaction://hlinkfile"/>
          </p:cNvPr>
          <p:cNvSpPr txBox="1"/>
          <p:nvPr/>
        </p:nvSpPr>
        <p:spPr>
          <a:xfrm>
            <a:off x="8460432" y="1052736"/>
            <a:ext cx="432048" cy="923330"/>
          </a:xfrm>
          <a:prstGeom prst="rect">
            <a:avLst/>
          </a:prstGeom>
          <a:noFill/>
        </p:spPr>
        <p:txBody>
          <a:bodyPr wrap="square" rtlCol="0">
            <a:spAutoFit/>
          </a:bodyPr>
          <a:lstStyle/>
          <a:p>
            <a:r>
              <a:rPr lang="en-GB" sz="5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50268004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743111"/>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040" dirty="0" smtClean="0">
                <a:solidFill>
                  <a:schemeClr val="tx2"/>
                </a:solidFill>
              </a:rPr>
              <a:t>If </a:t>
            </a:r>
            <a:r>
              <a:rPr lang="en-US" sz="2040" dirty="0">
                <a:solidFill>
                  <a:schemeClr val="tx2"/>
                </a:solidFill>
              </a:rPr>
              <a:t>he cut down the greengrocery space by half, he could put many more tables and chairs in for the coffee shop. That would increase the sales revenue from the coffee shop but might not make too much of a difference to the sales revenue from selling fruit and vegetables. He lay awake worrying about this. He just could not tell whether the gains from the one would be greater or less than the loss from the other.</a:t>
            </a:r>
          </a:p>
          <a:p>
            <a:pPr marL="406400" indent="-406400">
              <a:buClr>
                <a:schemeClr val="accent6">
                  <a:lumMod val="50000"/>
                </a:schemeClr>
              </a:buClr>
              <a:buFont typeface="Wingdings 3" panose="05040102010807070707" pitchFamily="18" charset="2"/>
              <a:buChar char=""/>
            </a:pPr>
            <a:r>
              <a:rPr lang="en-US" sz="2040" dirty="0">
                <a:solidFill>
                  <a:schemeClr val="tx2"/>
                </a:solidFill>
              </a:rPr>
              <a:t>In the end, Jim expanded the coffee shop and continued to sell fruit and vegetables from a smaller space. He stocked somewhat fewer items. He isn't saying how much his overall sales revenue increased but a few years later, he opened a second outlet in the big town ten miles away. The format was the same as his first outlet, so he must have made the right decision.</a:t>
            </a:r>
          </a:p>
          <a:p>
            <a:pPr>
              <a:buClr>
                <a:schemeClr val="accent6">
                  <a:lumMod val="50000"/>
                </a:schemeClr>
              </a:buClr>
            </a:pPr>
            <a:r>
              <a:rPr lang="en-US" sz="2040" b="1" dirty="0">
                <a:solidFill>
                  <a:srgbClr val="FF0000"/>
                </a:solidFill>
              </a:rPr>
              <a:t>Questions</a:t>
            </a:r>
          </a:p>
          <a:p>
            <a:pPr marL="457200" indent="-457200">
              <a:buClr>
                <a:schemeClr val="accent6">
                  <a:lumMod val="50000"/>
                </a:schemeClr>
              </a:buClr>
              <a:buFont typeface="+mj-lt"/>
              <a:buAutoNum type="arabicPeriod"/>
            </a:pPr>
            <a:r>
              <a:rPr lang="en-US" sz="2040" dirty="0" smtClean="0">
                <a:solidFill>
                  <a:srgbClr val="FF0000"/>
                </a:solidFill>
              </a:rPr>
              <a:t>The </a:t>
            </a:r>
            <a:r>
              <a:rPr lang="en-US" sz="2040" dirty="0">
                <a:solidFill>
                  <a:srgbClr val="FF0000"/>
                </a:solidFill>
              </a:rPr>
              <a:t>greengrocery business was always successful. Why was Jim running a risk when he expanded the coffee shop?</a:t>
            </a:r>
          </a:p>
          <a:p>
            <a:pPr marL="457200" indent="-457200">
              <a:buClr>
                <a:schemeClr val="accent6">
                  <a:lumMod val="50000"/>
                </a:schemeClr>
              </a:buClr>
              <a:buFont typeface="+mj-lt"/>
              <a:buAutoNum type="arabicPeriod"/>
            </a:pPr>
            <a:r>
              <a:rPr lang="en-US" sz="2040" dirty="0" smtClean="0">
                <a:solidFill>
                  <a:srgbClr val="FF0000"/>
                </a:solidFill>
              </a:rPr>
              <a:t>How </a:t>
            </a:r>
            <a:r>
              <a:rPr lang="en-US" sz="2040" dirty="0">
                <a:solidFill>
                  <a:srgbClr val="FF0000"/>
                </a:solidFill>
              </a:rPr>
              <a:t>could Jim gather evidence that might help him to take the decision?</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10</a:t>
            </a:r>
            <a:r>
              <a:rPr lang="en-GB" sz="3600" b="1" dirty="0" smtClean="0"/>
              <a:t>.1 – Choosing Between Alternatives</a:t>
            </a:r>
          </a:p>
        </p:txBody>
      </p:sp>
      <p:sp>
        <p:nvSpPr>
          <p:cNvPr id="7" name="Round Same Side Corner Rectangle 6">
            <a:hlinkClick r:id="" action="ppaction://noaction"/>
          </p:cNvPr>
          <p:cNvSpPr/>
          <p:nvPr/>
        </p:nvSpPr>
        <p:spPr>
          <a:xfrm>
            <a:off x="6948264" y="670057"/>
            <a:ext cx="648072"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57</a:t>
            </a:r>
            <a:endParaRPr lang="en-GB" sz="1200" b="1" dirty="0">
              <a:latin typeface="Arial" panose="020B0604020202020204" pitchFamily="34" charset="0"/>
              <a:cs typeface="Arial" panose="020B0604020202020204" pitchFamily="34" charset="0"/>
            </a:endParaRPr>
          </a:p>
        </p:txBody>
      </p:sp>
      <p:sp>
        <p:nvSpPr>
          <p:cNvPr id="5" name="TextBox 4">
            <a:hlinkClick r:id="rId3" action="ppaction://hlinkfile"/>
          </p:cNvPr>
          <p:cNvSpPr txBox="1"/>
          <p:nvPr/>
        </p:nvSpPr>
        <p:spPr>
          <a:xfrm>
            <a:off x="8382189" y="1137518"/>
            <a:ext cx="432048" cy="923330"/>
          </a:xfrm>
          <a:prstGeom prst="rect">
            <a:avLst/>
          </a:prstGeom>
          <a:noFill/>
        </p:spPr>
        <p:txBody>
          <a:bodyPr wrap="square" rtlCol="0">
            <a:spAutoFit/>
          </a:bodyPr>
          <a:lstStyle/>
          <a:p>
            <a:r>
              <a:rPr lang="en-GB" sz="5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28366359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www.w3.org/XML/1998/namespace"/>
    <ds:schemaRef ds:uri="http://purl.org/dc/terms/"/>
    <ds:schemaRef ds:uri="http://purl.org/dc/dcmitype/"/>
    <ds:schemaRef ds:uri="http://schemas.microsoft.com/office/2006/metadata/properties"/>
    <ds:schemaRef ds:uri="http://schemas.microsoft.com/office/2006/documentManagement/types"/>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50683</TotalTime>
  <Words>5415</Words>
  <Application>Microsoft Office PowerPoint</Application>
  <PresentationFormat>On-screen Show (4:3)</PresentationFormat>
  <Paragraphs>346</Paragraphs>
  <Slides>33</Slides>
  <Notes>33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33</vt:i4>
      </vt:variant>
    </vt:vector>
  </HeadingPairs>
  <TitlesOfParts>
    <vt:vector size="44" baseType="lpstr">
      <vt:lpstr>Arial Unicode MS</vt:lpstr>
      <vt:lpstr>Arial</vt:lpstr>
      <vt:lpstr>Calibri</vt:lpstr>
      <vt:lpstr>Courier New</vt:lpstr>
      <vt:lpstr>Lucida Sans Unicode</vt:lpstr>
      <vt:lpstr>Segoe UI</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10.1 – Choosing Between Alternatives</vt:lpstr>
      <vt:lpstr>10.1 – Choosing Between Alternatives</vt:lpstr>
      <vt:lpstr>10.1 – Choosing Between Alternatives</vt:lpstr>
      <vt:lpstr>10.1 – Alternative Choices – Trade-Offs</vt:lpstr>
      <vt:lpstr>10.1 – Alternative Choices – Opportunity Cost</vt:lpstr>
      <vt:lpstr>10.1 – Alternative Choices – Style vs. Price</vt:lpstr>
      <vt:lpstr>10.1 – Alternative Choices – Style vs. Price</vt:lpstr>
      <vt:lpstr>10.1 – Alternative Choices – Style vs. Price</vt:lpstr>
      <vt:lpstr>10.2 – Test Marketing – Reducing Risks</vt:lpstr>
      <vt:lpstr>10.2 – Test Marketing – Reducing Risks</vt:lpstr>
      <vt:lpstr>10.2 – Test Marketing – Island Analyses</vt:lpstr>
      <vt:lpstr>10.2 – Test Marketing – Island Analyses</vt:lpstr>
      <vt:lpstr>10.3 – Test Marketing – Product Trial</vt:lpstr>
      <vt:lpstr>10.3 – Test Marketing – Product Trial</vt:lpstr>
      <vt:lpstr>10.3 – Test Marketing – Product Trial</vt:lpstr>
      <vt:lpstr>10.4 – Stakeholders – Impact on People</vt:lpstr>
      <vt:lpstr>10.4 – Stakeholders – Impact on People</vt:lpstr>
      <vt:lpstr>10 – Exam Questions – 2016 January</vt:lpstr>
      <vt:lpstr>10 – Exam Questions – 2016 January</vt:lpstr>
      <vt:lpstr>10 – Exam Questions – 2016 January</vt:lpstr>
      <vt:lpstr>10 – Exam Questions – 2016 January</vt:lpstr>
      <vt:lpstr>10 – Exam Questions 2015 - May</vt:lpstr>
      <vt:lpstr>10 – Exam Questions 2015 - May</vt:lpstr>
      <vt:lpstr>10 – Exam Questions 2015 - May</vt:lpstr>
      <vt:lpstr>10 – Exam Questions 2015 - May</vt:lpstr>
      <vt:lpstr>10 – Exam Questions 2015 - May</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08 – Is There a Market for the Business Idea?</dc:title>
  <dc:subject>eBusiness</dc:subject>
  <dc:creator>Enderoth</dc:creator>
  <cp:lastModifiedBy>Stephen Rafferty</cp:lastModifiedBy>
  <cp:revision>1835</cp:revision>
  <cp:lastPrinted>2014-01-22T18:25:48Z</cp:lastPrinted>
  <dcterms:created xsi:type="dcterms:W3CDTF">2008-03-12T11:01:44Z</dcterms:created>
  <dcterms:modified xsi:type="dcterms:W3CDTF">2018-08-02T17:20:09Z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